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2" r:id="rId2"/>
    <p:sldId id="309" r:id="rId3"/>
    <p:sldId id="326" r:id="rId4"/>
    <p:sldId id="330" r:id="rId5"/>
    <p:sldId id="287" r:id="rId6"/>
    <p:sldId id="331" r:id="rId7"/>
    <p:sldId id="329" r:id="rId8"/>
    <p:sldId id="328" r:id="rId9"/>
    <p:sldId id="324" r:id="rId10"/>
    <p:sldId id="28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9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rison H Mrs (Marketing)" initials="HHM(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3"/>
    <a:srgbClr val="F4F4F2"/>
    <a:srgbClr val="E2DDCE"/>
    <a:srgbClr val="E6E6E6"/>
    <a:srgbClr val="CCD9C2"/>
    <a:srgbClr val="980A33"/>
    <a:srgbClr val="BF0D3E"/>
    <a:srgbClr val="6A8D98"/>
    <a:srgbClr val="C6AA7C"/>
    <a:srgbClr val="0067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6517" autoAdjust="0"/>
  </p:normalViewPr>
  <p:slideViewPr>
    <p:cSldViewPr snapToGrid="0" showGuides="1">
      <p:cViewPr varScale="1">
        <p:scale>
          <a:sx n="94" d="100"/>
          <a:sy n="94" d="100"/>
        </p:scale>
        <p:origin x="1445" y="91"/>
      </p:cViewPr>
      <p:guideLst>
        <p:guide orient="horz" pos="2183"/>
        <p:guide pos="39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37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d.surrey.ac.uk\Shared\Shared_Projects\ER02_Stepping_Up\Papers\Insect%20LCA\LCA%20of%20Live%20Feed\SimaPro%20Outputs\Combined%20Data%20v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d.surrey.ac.uk\Shared\Shared_Projects\ER02_Stepping_Up\Papers\Insect%20LCA\LCA%20of%20Live%20Feed\SimaPro%20Outputs\Combined%20Data%20v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EC-JRC</a:t>
            </a:r>
            <a:r>
              <a:rPr lang="en-GB" baseline="0"/>
              <a:t> Global Weighting</a:t>
            </a: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Incl. biogenic carbon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'Summary Weighted'!$E$24:$K$24</c:f>
              <c:strCache>
                <c:ptCount val="7"/>
                <c:pt idx="0">
                  <c:v>Construct</c:v>
                </c:pt>
                <c:pt idx="1">
                  <c:v>Tranport</c:v>
                </c:pt>
                <c:pt idx="2">
                  <c:v>Proc./Ship</c:v>
                </c:pt>
                <c:pt idx="3">
                  <c:v>Production</c:v>
                </c:pt>
                <c:pt idx="4">
                  <c:v>Feed Prod.</c:v>
                </c:pt>
                <c:pt idx="5">
                  <c:v>Frass Appl.</c:v>
                </c:pt>
                <c:pt idx="6">
                  <c:v>Avoided Fertiliser</c:v>
                </c:pt>
              </c:strCache>
            </c:strRef>
          </c:cat>
          <c:val>
            <c:numRef>
              <c:f>'Summary Weighted'!$E$25:$K$25</c:f>
              <c:numCache>
                <c:formatCode>0.00E+00</c:formatCode>
                <c:ptCount val="7"/>
                <c:pt idx="0">
                  <c:v>0.53001615700713856</c:v>
                </c:pt>
                <c:pt idx="1">
                  <c:v>0.15543521794500567</c:v>
                </c:pt>
                <c:pt idx="2">
                  <c:v>1.5713951079859985</c:v>
                </c:pt>
                <c:pt idx="3">
                  <c:v>7.253715113614545</c:v>
                </c:pt>
                <c:pt idx="4">
                  <c:v>6.228842089235723</c:v>
                </c:pt>
                <c:pt idx="5">
                  <c:v>0.103652755504683</c:v>
                </c:pt>
                <c:pt idx="6">
                  <c:v>-4.8906852523067386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89-4651-85B6-35FB92EECF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364880"/>
        <c:axId val="10266092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v>Excl. biogenic carbon</c:v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'Summary Weighted'!$E$24:$K$24</c15:sqref>
                        </c15:formulaRef>
                      </c:ext>
                    </c:extLst>
                    <c:strCache>
                      <c:ptCount val="7"/>
                      <c:pt idx="0">
                        <c:v>Construct</c:v>
                      </c:pt>
                      <c:pt idx="1">
                        <c:v>Tranport</c:v>
                      </c:pt>
                      <c:pt idx="2">
                        <c:v>Proc./Ship</c:v>
                      </c:pt>
                      <c:pt idx="3">
                        <c:v>Production</c:v>
                      </c:pt>
                      <c:pt idx="4">
                        <c:v>Feed Prod.</c:v>
                      </c:pt>
                      <c:pt idx="5">
                        <c:v>Frass Appl.</c:v>
                      </c:pt>
                      <c:pt idx="6">
                        <c:v>Avoided Fertiliser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'Summary Weighted'!$E$26:$K$26</c15:sqref>
                        </c15:formulaRef>
                      </c:ext>
                    </c:extLst>
                    <c:numCache>
                      <c:formatCode>0.00E+00</c:formatCode>
                      <c:ptCount val="7"/>
                      <c:pt idx="0">
                        <c:v>0.52981746634826243</c:v>
                      </c:pt>
                      <c:pt idx="1">
                        <c:v>0.15541220258965313</c:v>
                      </c:pt>
                      <c:pt idx="2">
                        <c:v>1.5695764944585873</c:v>
                      </c:pt>
                      <c:pt idx="3">
                        <c:v>7.1625851059703916</c:v>
                      </c:pt>
                      <c:pt idx="4">
                        <c:v>6.2258281913030897</c:v>
                      </c:pt>
                      <c:pt idx="5">
                        <c:v>0</c:v>
                      </c:pt>
                      <c:pt idx="6">
                        <c:v>-4.8894166805391457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1-4F89-4651-85B6-35FB92EECF8B}"/>
                  </c:ext>
                </c:extLst>
              </c15:ser>
            </c15:filteredBarSeries>
          </c:ext>
        </c:extLst>
      </c:barChart>
      <c:catAx>
        <c:axId val="1033648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Life Cycle Phase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660920"/>
        <c:crosses val="autoZero"/>
        <c:auto val="1"/>
        <c:lblAlgn val="ctr"/>
        <c:lblOffset val="90"/>
        <c:noMultiLvlLbl val="0"/>
      </c:catAx>
      <c:valAx>
        <c:axId val="102660920"/>
        <c:scaling>
          <c:orientation val="minMax"/>
          <c:max val="7"/>
          <c:min val="-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mPt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364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EC-JRC</a:t>
            </a:r>
            <a:r>
              <a:rPr lang="en-GB" baseline="0"/>
              <a:t> Global Weighting</a:t>
            </a: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v>Climate Change</c:v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'Summary Weighted'!$E$24:$K$24</c:f>
              <c:strCache>
                <c:ptCount val="7"/>
                <c:pt idx="0">
                  <c:v>Construct</c:v>
                </c:pt>
                <c:pt idx="1">
                  <c:v>Tranport</c:v>
                </c:pt>
                <c:pt idx="2">
                  <c:v>Proc./Ship</c:v>
                </c:pt>
                <c:pt idx="3">
                  <c:v>Production</c:v>
                </c:pt>
                <c:pt idx="4">
                  <c:v>Feed Prod.</c:v>
                </c:pt>
                <c:pt idx="5">
                  <c:v>Frass Appl.</c:v>
                </c:pt>
                <c:pt idx="6">
                  <c:v>Avoided Fertiliser</c:v>
                </c:pt>
              </c:strCache>
            </c:strRef>
          </c:cat>
          <c:val>
            <c:numRef>
              <c:f>'Summary Weighted'!$E$27:$K$27</c:f>
              <c:numCache>
                <c:formatCode>0.00E+00</c:formatCode>
                <c:ptCount val="7"/>
                <c:pt idx="0">
                  <c:v>1.3905178785259501E-3</c:v>
                </c:pt>
                <c:pt idx="1">
                  <c:v>2.9815714168819896E-3</c:v>
                </c:pt>
                <c:pt idx="2">
                  <c:v>3.0727680254199714E-2</c:v>
                </c:pt>
                <c:pt idx="3">
                  <c:v>0.11693002777222382</c:v>
                </c:pt>
                <c:pt idx="4">
                  <c:v>3.2770169779425999E-3</c:v>
                </c:pt>
                <c:pt idx="5">
                  <c:v>0.103652755504683</c:v>
                </c:pt>
                <c:pt idx="6">
                  <c:v>-5.9152619019908897E-2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177072"/>
        <c:axId val="2402223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v>Incl. biogenic carbon</c:v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'Summary Weighted'!$E$24:$K$24</c15:sqref>
                        </c15:formulaRef>
                      </c:ext>
                    </c:extLst>
                    <c:strCache>
                      <c:ptCount val="7"/>
                      <c:pt idx="0">
                        <c:v>Construct</c:v>
                      </c:pt>
                      <c:pt idx="1">
                        <c:v>Tranport</c:v>
                      </c:pt>
                      <c:pt idx="2">
                        <c:v>Proc./Ship</c:v>
                      </c:pt>
                      <c:pt idx="3">
                        <c:v>Production</c:v>
                      </c:pt>
                      <c:pt idx="4">
                        <c:v>Feed Prod.</c:v>
                      </c:pt>
                      <c:pt idx="5">
                        <c:v>Frass Appl.</c:v>
                      </c:pt>
                      <c:pt idx="6">
                        <c:v>Avoided Fertiliser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'Summary Weighted'!$E$25:$K$25</c15:sqref>
                        </c15:formulaRef>
                      </c:ext>
                    </c:extLst>
                    <c:numCache>
                      <c:formatCode>0.00E+00</c:formatCode>
                      <c:ptCount val="7"/>
                      <c:pt idx="0">
                        <c:v>0.53001615700713856</c:v>
                      </c:pt>
                      <c:pt idx="1">
                        <c:v>0.15543521794500567</c:v>
                      </c:pt>
                      <c:pt idx="2">
                        <c:v>1.5713951079859985</c:v>
                      </c:pt>
                      <c:pt idx="3">
                        <c:v>7.253715113614545</c:v>
                      </c:pt>
                      <c:pt idx="4">
                        <c:v>6.228842089235723</c:v>
                      </c:pt>
                      <c:pt idx="5">
                        <c:v>0.103652755504683</c:v>
                      </c:pt>
                      <c:pt idx="6">
                        <c:v>-4.8906852523067386</c:v>
                      </c:pt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tx>
                  <c:v>Excl. biogenic carbon</c:v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Weighted'!$E$24:$K$24</c15:sqref>
                        </c15:formulaRef>
                      </c:ext>
                    </c:extLst>
                    <c:strCache>
                      <c:ptCount val="7"/>
                      <c:pt idx="0">
                        <c:v>Construct</c:v>
                      </c:pt>
                      <c:pt idx="1">
                        <c:v>Tranport</c:v>
                      </c:pt>
                      <c:pt idx="2">
                        <c:v>Proc./Ship</c:v>
                      </c:pt>
                      <c:pt idx="3">
                        <c:v>Production</c:v>
                      </c:pt>
                      <c:pt idx="4">
                        <c:v>Feed Prod.</c:v>
                      </c:pt>
                      <c:pt idx="5">
                        <c:v>Frass Appl.</c:v>
                      </c:pt>
                      <c:pt idx="6">
                        <c:v>Avoided Fertiliser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Weighted'!$E$26:$K$26</c15:sqref>
                        </c15:formulaRef>
                      </c:ext>
                    </c:extLst>
                    <c:numCache>
                      <c:formatCode>0.00E+00</c:formatCode>
                      <c:ptCount val="7"/>
                      <c:pt idx="0">
                        <c:v>0.52981746634826243</c:v>
                      </c:pt>
                      <c:pt idx="1">
                        <c:v>0.15541220258965313</c:v>
                      </c:pt>
                      <c:pt idx="2">
                        <c:v>1.5695764944585873</c:v>
                      </c:pt>
                      <c:pt idx="3">
                        <c:v>7.1625851059703916</c:v>
                      </c:pt>
                      <c:pt idx="4">
                        <c:v>6.2258281913030897</c:v>
                      </c:pt>
                      <c:pt idx="5">
                        <c:v>0</c:v>
                      </c:pt>
                      <c:pt idx="6">
                        <c:v>-4.8894166805391457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2401770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Life Cycle Phase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222312"/>
        <c:crosses val="autoZero"/>
        <c:auto val="1"/>
        <c:lblAlgn val="ctr"/>
        <c:lblOffset val="100"/>
        <c:noMultiLvlLbl val="0"/>
      </c:catAx>
      <c:valAx>
        <c:axId val="240222312"/>
        <c:scaling>
          <c:orientation val="minMax"/>
          <c:max val="0.12000000000000001"/>
          <c:min val="-6.000000000000001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mPt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177072"/>
        <c:crosses val="autoZero"/>
        <c:crossBetween val="between"/>
        <c:majorUnit val="3.0000000000000006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Percent of Total for Each Impact</a:t>
            </a:r>
            <a:r>
              <a:rPr lang="en-GB" baseline="0"/>
              <a:t> Category</a:t>
            </a:r>
            <a:endParaRPr lang="en-GB"/>
          </a:p>
        </c:rich>
      </c:tx>
      <c:layout>
        <c:manualLayout>
          <c:xMode val="edge"/>
          <c:yMode val="edge"/>
          <c:x val="0.25798262586997145"/>
          <c:y val="1.17963084304165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153385605436001E-2"/>
          <c:y val="9.023073825568477E-2"/>
          <c:w val="0.87761485014654261"/>
          <c:h val="0.7193651921859555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Summary!$E$22</c:f>
              <c:strCache>
                <c:ptCount val="1"/>
                <c:pt idx="0">
                  <c:v>Construction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Summary!$A$23:$A$37</c:f>
              <c:strCache>
                <c:ptCount val="13"/>
                <c:pt idx="0">
                  <c:v>Climate change (incl biotic carbon)</c:v>
                </c:pt>
                <c:pt idx="1">
                  <c:v>Climate change (excl biotic carbon)</c:v>
                </c:pt>
                <c:pt idx="2">
                  <c:v>Ozone depletion</c:v>
                </c:pt>
                <c:pt idx="3">
                  <c:v>Human toxicity, non-cancer effects</c:v>
                </c:pt>
                <c:pt idx="4">
                  <c:v>Human toxicity, cancer effects</c:v>
                </c:pt>
                <c:pt idx="5">
                  <c:v>Particulate matter</c:v>
                </c:pt>
                <c:pt idx="6">
                  <c:v>Ionizing radiation HH</c:v>
                </c:pt>
                <c:pt idx="7">
                  <c:v>Acidification</c:v>
                </c:pt>
                <c:pt idx="8">
                  <c:v>Terrestrial eutrophication</c:v>
                </c:pt>
                <c:pt idx="9">
                  <c:v>Freshwater eutrophication</c:v>
                </c:pt>
                <c:pt idx="10">
                  <c:v>Freshwater ecotoxicity</c:v>
                </c:pt>
                <c:pt idx="11">
                  <c:v>Water resource depletion</c:v>
                </c:pt>
                <c:pt idx="12">
                  <c:v>Mineral &amp; fossil resource depletion</c:v>
                </c:pt>
              </c:strCache>
            </c:strRef>
          </c:cat>
          <c:val>
            <c:numRef>
              <c:f>Summary!$E$23:$E$37</c:f>
              <c:numCache>
                <c:formatCode>0.000E+00</c:formatCode>
                <c:ptCount val="13"/>
                <c:pt idx="0">
                  <c:v>0.147456751777198</c:v>
                </c:pt>
                <c:pt idx="1">
                  <c:v>0.12638670325871901</c:v>
                </c:pt>
                <c:pt idx="2">
                  <c:v>1.5385233540492299E-8</c:v>
                </c:pt>
                <c:pt idx="3">
                  <c:v>1.1292533276164E-7</c:v>
                </c:pt>
                <c:pt idx="4">
                  <c:v>7.5304736901481105E-8</c:v>
                </c:pt>
                <c:pt idx="5">
                  <c:v>2.11539417303855E-4</c:v>
                </c:pt>
                <c:pt idx="6">
                  <c:v>1.17841846720279E-2</c:v>
                </c:pt>
                <c:pt idx="7">
                  <c:v>1.2243354647598699E-3</c:v>
                </c:pt>
                <c:pt idx="8">
                  <c:v>2.4615396476675702E-3</c:v>
                </c:pt>
                <c:pt idx="9">
                  <c:v>8.2349861085636694E-5</c:v>
                </c:pt>
                <c:pt idx="10">
                  <c:v>3.0882089817779801</c:v>
                </c:pt>
                <c:pt idx="11">
                  <c:v>5.8127648207022903E-5</c:v>
                </c:pt>
                <c:pt idx="12">
                  <c:v>2.6071559649306401E-5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C6-4BBB-A6A8-83106509B393}"/>
            </c:ext>
          </c:extLst>
        </c:ser>
        <c:ser>
          <c:idx val="1"/>
          <c:order val="1"/>
          <c:tx>
            <c:strRef>
              <c:f>Summary!$F$22</c:f>
              <c:strCache>
                <c:ptCount val="1"/>
                <c:pt idx="0">
                  <c:v>Tranport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Summary!$A$23:$A$37</c:f>
              <c:strCache>
                <c:ptCount val="13"/>
                <c:pt idx="0">
                  <c:v>Climate change (incl biotic carbon)</c:v>
                </c:pt>
                <c:pt idx="1">
                  <c:v>Climate change (excl biotic carbon)</c:v>
                </c:pt>
                <c:pt idx="2">
                  <c:v>Ozone depletion</c:v>
                </c:pt>
                <c:pt idx="3">
                  <c:v>Human toxicity, non-cancer effects</c:v>
                </c:pt>
                <c:pt idx="4">
                  <c:v>Human toxicity, cancer effects</c:v>
                </c:pt>
                <c:pt idx="5">
                  <c:v>Particulate matter</c:v>
                </c:pt>
                <c:pt idx="6">
                  <c:v>Ionizing radiation HH</c:v>
                </c:pt>
                <c:pt idx="7">
                  <c:v>Acidification</c:v>
                </c:pt>
                <c:pt idx="8">
                  <c:v>Terrestrial eutrophication</c:v>
                </c:pt>
                <c:pt idx="9">
                  <c:v>Freshwater eutrophication</c:v>
                </c:pt>
                <c:pt idx="10">
                  <c:v>Freshwater ecotoxicity</c:v>
                </c:pt>
                <c:pt idx="11">
                  <c:v>Water resource depletion</c:v>
                </c:pt>
                <c:pt idx="12">
                  <c:v>Mineral &amp; fossil resource depletion</c:v>
                </c:pt>
              </c:strCache>
            </c:strRef>
          </c:cat>
          <c:val>
            <c:numRef>
              <c:f>Summary!$F$23:$F$37</c:f>
              <c:numCache>
                <c:formatCode>0.000E+00</c:formatCode>
                <c:ptCount val="13"/>
                <c:pt idx="0">
                  <c:v>0.31617920424810109</c:v>
                </c:pt>
                <c:pt idx="1">
                  <c:v>0.313738552751541</c:v>
                </c:pt>
                <c:pt idx="2">
                  <c:v>5.8392720011350032E-8</c:v>
                </c:pt>
                <c:pt idx="3">
                  <c:v>8.5311050774091008E-8</c:v>
                </c:pt>
                <c:pt idx="4">
                  <c:v>9.2800091365339494E-9</c:v>
                </c:pt>
                <c:pt idx="5">
                  <c:v>1.7584343167460076E-4</c:v>
                </c:pt>
                <c:pt idx="6">
                  <c:v>2.6205490307080304E-2</c:v>
                </c:pt>
                <c:pt idx="7">
                  <c:v>1.3470361741350079E-3</c:v>
                </c:pt>
                <c:pt idx="8">
                  <c:v>4.155899911499894E-3</c:v>
                </c:pt>
                <c:pt idx="9">
                  <c:v>2.1902815892219964E-5</c:v>
                </c:pt>
                <c:pt idx="10">
                  <c:v>2.3862650818030033</c:v>
                </c:pt>
                <c:pt idx="11">
                  <c:v>2.1837950671010908E-5</c:v>
                </c:pt>
                <c:pt idx="12">
                  <c:v>2.0647084292200004E-5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FC6-4BBB-A6A8-83106509B393}"/>
            </c:ext>
          </c:extLst>
        </c:ser>
        <c:ser>
          <c:idx val="2"/>
          <c:order val="2"/>
          <c:tx>
            <c:strRef>
              <c:f>Summary!$G$22</c:f>
              <c:strCache>
                <c:ptCount val="1"/>
                <c:pt idx="0">
                  <c:v>Processing/Shipping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Summary!$A$23:$A$37</c:f>
              <c:strCache>
                <c:ptCount val="13"/>
                <c:pt idx="0">
                  <c:v>Climate change (incl biotic carbon)</c:v>
                </c:pt>
                <c:pt idx="1">
                  <c:v>Climate change (excl biotic carbon)</c:v>
                </c:pt>
                <c:pt idx="2">
                  <c:v>Ozone depletion</c:v>
                </c:pt>
                <c:pt idx="3">
                  <c:v>Human toxicity, non-cancer effects</c:v>
                </c:pt>
                <c:pt idx="4">
                  <c:v>Human toxicity, cancer effects</c:v>
                </c:pt>
                <c:pt idx="5">
                  <c:v>Particulate matter</c:v>
                </c:pt>
                <c:pt idx="6">
                  <c:v>Ionizing radiation HH</c:v>
                </c:pt>
                <c:pt idx="7">
                  <c:v>Acidification</c:v>
                </c:pt>
                <c:pt idx="8">
                  <c:v>Terrestrial eutrophication</c:v>
                </c:pt>
                <c:pt idx="9">
                  <c:v>Freshwater eutrophication</c:v>
                </c:pt>
                <c:pt idx="10">
                  <c:v>Freshwater ecotoxicity</c:v>
                </c:pt>
                <c:pt idx="11">
                  <c:v>Water resource depletion</c:v>
                </c:pt>
                <c:pt idx="12">
                  <c:v>Mineral &amp; fossil resource depletion</c:v>
                </c:pt>
              </c:strCache>
            </c:strRef>
          </c:cat>
          <c:val>
            <c:numRef>
              <c:f>Summary!$G$23:$G$37</c:f>
              <c:numCache>
                <c:formatCode>0.000E+00</c:formatCode>
                <c:ptCount val="13"/>
                <c:pt idx="0">
                  <c:v>3.258501015992552</c:v>
                </c:pt>
                <c:pt idx="1">
                  <c:v>3.0656470817631063</c:v>
                </c:pt>
                <c:pt idx="2">
                  <c:v>1.0117802866530924E-7</c:v>
                </c:pt>
                <c:pt idx="3">
                  <c:v>3.5971562140812413E-7</c:v>
                </c:pt>
                <c:pt idx="4">
                  <c:v>1.6162897114535893E-7</c:v>
                </c:pt>
                <c:pt idx="5">
                  <c:v>2.1523851197984768E-3</c:v>
                </c:pt>
                <c:pt idx="6">
                  <c:v>0.20481403857837358</c:v>
                </c:pt>
                <c:pt idx="7">
                  <c:v>1.8301271596215349E-2</c:v>
                </c:pt>
                <c:pt idx="8">
                  <c:v>3.3575478067040171E-2</c:v>
                </c:pt>
                <c:pt idx="9">
                  <c:v>5.5739144068296621E-4</c:v>
                </c:pt>
                <c:pt idx="10">
                  <c:v>13.656426801502642</c:v>
                </c:pt>
                <c:pt idx="11">
                  <c:v>5.1994601854946062E-3</c:v>
                </c:pt>
                <c:pt idx="12">
                  <c:v>3.2620378498711774E-4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FC6-4BBB-A6A8-83106509B393}"/>
            </c:ext>
          </c:extLst>
        </c:ser>
        <c:ser>
          <c:idx val="3"/>
          <c:order val="3"/>
          <c:tx>
            <c:strRef>
              <c:f>Summary!$H$22</c:f>
              <c:strCache>
                <c:ptCount val="1"/>
                <c:pt idx="0">
                  <c:v>Production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Summary!$A$23:$A$37</c:f>
              <c:strCache>
                <c:ptCount val="13"/>
                <c:pt idx="0">
                  <c:v>Climate change (incl biotic carbon)</c:v>
                </c:pt>
                <c:pt idx="1">
                  <c:v>Climate change (excl biotic carbon)</c:v>
                </c:pt>
                <c:pt idx="2">
                  <c:v>Ozone depletion</c:v>
                </c:pt>
                <c:pt idx="3">
                  <c:v>Human toxicity, non-cancer effects</c:v>
                </c:pt>
                <c:pt idx="4">
                  <c:v>Human toxicity, cancer effects</c:v>
                </c:pt>
                <c:pt idx="5">
                  <c:v>Particulate matter</c:v>
                </c:pt>
                <c:pt idx="6">
                  <c:v>Ionizing radiation HH</c:v>
                </c:pt>
                <c:pt idx="7">
                  <c:v>Acidification</c:v>
                </c:pt>
                <c:pt idx="8">
                  <c:v>Terrestrial eutrophication</c:v>
                </c:pt>
                <c:pt idx="9">
                  <c:v>Freshwater eutrophication</c:v>
                </c:pt>
                <c:pt idx="10">
                  <c:v>Freshwater ecotoxicity</c:v>
                </c:pt>
                <c:pt idx="11">
                  <c:v>Water resource depletion</c:v>
                </c:pt>
                <c:pt idx="12">
                  <c:v>Mineral &amp; fossil resource depletion</c:v>
                </c:pt>
              </c:strCache>
            </c:strRef>
          </c:cat>
          <c:val>
            <c:numRef>
              <c:f>Summary!$H$23:$H$37</c:f>
              <c:numCache>
                <c:formatCode>0.000E+00</c:formatCode>
                <c:ptCount val="13"/>
                <c:pt idx="0">
                  <c:v>12.399784531204693</c:v>
                </c:pt>
                <c:pt idx="1">
                  <c:v>2.7359498375557587</c:v>
                </c:pt>
                <c:pt idx="2">
                  <c:v>8.7314338412170676E-7</c:v>
                </c:pt>
                <c:pt idx="3">
                  <c:v>2.8077969842794172E-6</c:v>
                </c:pt>
                <c:pt idx="4">
                  <c:v>3.8638018845682191E-7</c:v>
                </c:pt>
                <c:pt idx="5">
                  <c:v>1.7701315959794447E-2</c:v>
                </c:pt>
                <c:pt idx="6">
                  <c:v>3.3648709048116898</c:v>
                </c:pt>
                <c:pt idx="7">
                  <c:v>0.2844153198941487</c:v>
                </c:pt>
                <c:pt idx="8">
                  <c:v>1.181944882421021</c:v>
                </c:pt>
                <c:pt idx="9">
                  <c:v>2.6514537451230672E-3</c:v>
                </c:pt>
                <c:pt idx="10">
                  <c:v>93.748611735457843</c:v>
                </c:pt>
                <c:pt idx="11">
                  <c:v>2.0110135618801914E-2</c:v>
                </c:pt>
                <c:pt idx="12">
                  <c:v>2.3563239513177549E-4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FC6-4BBB-A6A8-83106509B393}"/>
            </c:ext>
          </c:extLst>
        </c:ser>
        <c:ser>
          <c:idx val="4"/>
          <c:order val="4"/>
          <c:tx>
            <c:strRef>
              <c:f>Summary!$I$22</c:f>
              <c:strCache>
                <c:ptCount val="1"/>
                <c:pt idx="0">
                  <c:v>Feed Production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Summary!$A$23:$A$37</c:f>
              <c:strCache>
                <c:ptCount val="13"/>
                <c:pt idx="0">
                  <c:v>Climate change (incl biotic carbon)</c:v>
                </c:pt>
                <c:pt idx="1">
                  <c:v>Climate change (excl biotic carbon)</c:v>
                </c:pt>
                <c:pt idx="2">
                  <c:v>Ozone depletion</c:v>
                </c:pt>
                <c:pt idx="3">
                  <c:v>Human toxicity, non-cancer effects</c:v>
                </c:pt>
                <c:pt idx="4">
                  <c:v>Human toxicity, cancer effects</c:v>
                </c:pt>
                <c:pt idx="5">
                  <c:v>Particulate matter</c:v>
                </c:pt>
                <c:pt idx="6">
                  <c:v>Ionizing radiation HH</c:v>
                </c:pt>
                <c:pt idx="7">
                  <c:v>Acidification</c:v>
                </c:pt>
                <c:pt idx="8">
                  <c:v>Terrestrial eutrophication</c:v>
                </c:pt>
                <c:pt idx="9">
                  <c:v>Freshwater eutrophication</c:v>
                </c:pt>
                <c:pt idx="10">
                  <c:v>Freshwater ecotoxicity</c:v>
                </c:pt>
                <c:pt idx="11">
                  <c:v>Water resource depletion</c:v>
                </c:pt>
                <c:pt idx="12">
                  <c:v>Mineral &amp; fossil resource depletion</c:v>
                </c:pt>
              </c:strCache>
            </c:strRef>
          </c:cat>
          <c:val>
            <c:numRef>
              <c:f>Summary!$I$23:$I$37</c:f>
              <c:numCache>
                <c:formatCode>0.000E+00</c:formatCode>
                <c:ptCount val="13"/>
                <c:pt idx="0">
                  <c:v>0.347509576502814</c:v>
                </c:pt>
                <c:pt idx="1">
                  <c:v>2.7902323552340898E-2</c:v>
                </c:pt>
                <c:pt idx="2">
                  <c:v>1.23850015512186E-6</c:v>
                </c:pt>
                <c:pt idx="3">
                  <c:v>-1.1449859304045301E-6</c:v>
                </c:pt>
                <c:pt idx="4">
                  <c:v>4.9191422998813101E-7</c:v>
                </c:pt>
                <c:pt idx="5">
                  <c:v>6.0634627703506101E-3</c:v>
                </c:pt>
                <c:pt idx="6">
                  <c:v>0.63387949149145395</c:v>
                </c:pt>
                <c:pt idx="7">
                  <c:v>8.8793440771922499E-2</c:v>
                </c:pt>
                <c:pt idx="8">
                  <c:v>0.31826018087807501</c:v>
                </c:pt>
                <c:pt idx="9">
                  <c:v>4.9614376842108303E-3</c:v>
                </c:pt>
                <c:pt idx="10">
                  <c:v>117.70275766312599</c:v>
                </c:pt>
                <c:pt idx="11">
                  <c:v>0.81007714416038901</c:v>
                </c:pt>
                <c:pt idx="12">
                  <c:v>1.0896316918285001E-3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FC6-4BBB-A6A8-83106509B393}"/>
            </c:ext>
          </c:extLst>
        </c:ser>
        <c:ser>
          <c:idx val="5"/>
          <c:order val="5"/>
          <c:tx>
            <c:strRef>
              <c:f>Summary!$J$22</c:f>
              <c:strCache>
                <c:ptCount val="1"/>
                <c:pt idx="0">
                  <c:v>Frass Application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Summary!$A$23:$A$37</c:f>
              <c:strCache>
                <c:ptCount val="13"/>
                <c:pt idx="0">
                  <c:v>Climate change (incl biotic carbon)</c:v>
                </c:pt>
                <c:pt idx="1">
                  <c:v>Climate change (excl biotic carbon)</c:v>
                </c:pt>
                <c:pt idx="2">
                  <c:v>Ozone depletion</c:v>
                </c:pt>
                <c:pt idx="3">
                  <c:v>Human toxicity, non-cancer effects</c:v>
                </c:pt>
                <c:pt idx="4">
                  <c:v>Human toxicity, cancer effects</c:v>
                </c:pt>
                <c:pt idx="5">
                  <c:v>Particulate matter</c:v>
                </c:pt>
                <c:pt idx="6">
                  <c:v>Ionizing radiation HH</c:v>
                </c:pt>
                <c:pt idx="7">
                  <c:v>Acidification</c:v>
                </c:pt>
                <c:pt idx="8">
                  <c:v>Terrestrial eutrophication</c:v>
                </c:pt>
                <c:pt idx="9">
                  <c:v>Freshwater eutrophication</c:v>
                </c:pt>
                <c:pt idx="10">
                  <c:v>Freshwater ecotoxicity</c:v>
                </c:pt>
                <c:pt idx="11">
                  <c:v>Water resource depletion</c:v>
                </c:pt>
                <c:pt idx="12">
                  <c:v>Mineral &amp; fossil resource depletion</c:v>
                </c:pt>
              </c:strCache>
            </c:strRef>
          </c:cat>
          <c:val>
            <c:numRef>
              <c:f>Summary!$J$23:$J$37</c:f>
              <c:numCache>
                <c:formatCode>0.000E+00</c:formatCode>
                <c:ptCount val="13"/>
                <c:pt idx="0">
                  <c:v>10.991803036491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FC6-4BBB-A6A8-83106509B393}"/>
            </c:ext>
          </c:extLst>
        </c:ser>
        <c:ser>
          <c:idx val="6"/>
          <c:order val="6"/>
          <c:tx>
            <c:strRef>
              <c:f>Summary!$K$22</c:f>
              <c:strCache>
                <c:ptCount val="1"/>
                <c:pt idx="0">
                  <c:v>Avoided Fertiliser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Summary!$A$23:$A$37</c:f>
              <c:strCache>
                <c:ptCount val="13"/>
                <c:pt idx="0">
                  <c:v>Climate change (incl biotic carbon)</c:v>
                </c:pt>
                <c:pt idx="1">
                  <c:v>Climate change (excl biotic carbon)</c:v>
                </c:pt>
                <c:pt idx="2">
                  <c:v>Ozone depletion</c:v>
                </c:pt>
                <c:pt idx="3">
                  <c:v>Human toxicity, non-cancer effects</c:v>
                </c:pt>
                <c:pt idx="4">
                  <c:v>Human toxicity, cancer effects</c:v>
                </c:pt>
                <c:pt idx="5">
                  <c:v>Particulate matter</c:v>
                </c:pt>
                <c:pt idx="6">
                  <c:v>Ionizing radiation HH</c:v>
                </c:pt>
                <c:pt idx="7">
                  <c:v>Acidification</c:v>
                </c:pt>
                <c:pt idx="8">
                  <c:v>Terrestrial eutrophication</c:v>
                </c:pt>
                <c:pt idx="9">
                  <c:v>Freshwater eutrophication</c:v>
                </c:pt>
                <c:pt idx="10">
                  <c:v>Freshwater ecotoxicity</c:v>
                </c:pt>
                <c:pt idx="11">
                  <c:v>Water resource depletion</c:v>
                </c:pt>
                <c:pt idx="12">
                  <c:v>Mineral &amp; fossil resource depletion</c:v>
                </c:pt>
              </c:strCache>
            </c:strRef>
          </c:cat>
          <c:val>
            <c:numRef>
              <c:f>Summary!$K$23:$K$37</c:f>
              <c:numCache>
                <c:formatCode>0.000E+00</c:formatCode>
                <c:ptCount val="13"/>
                <c:pt idx="0">
                  <c:v>-6.2728089976349501</c:v>
                </c:pt>
                <c:pt idx="1">
                  <c:v>-6.1382839583425701</c:v>
                </c:pt>
                <c:pt idx="2">
                  <c:v>-4.7084051957954002E-7</c:v>
                </c:pt>
                <c:pt idx="3">
                  <c:v>-1.9717476517660802E-6</c:v>
                </c:pt>
                <c:pt idx="4">
                  <c:v>-3.2364284624122498E-7</c:v>
                </c:pt>
                <c:pt idx="5">
                  <c:v>-5.8541764395444E-3</c:v>
                </c:pt>
                <c:pt idx="6">
                  <c:v>-0.52693308693972596</c:v>
                </c:pt>
                <c:pt idx="7">
                  <c:v>-5.1325501303661501E-2</c:v>
                </c:pt>
                <c:pt idx="8">
                  <c:v>-0.10698677743784001</c:v>
                </c:pt>
                <c:pt idx="9">
                  <c:v>-2.51415618726687E-3</c:v>
                </c:pt>
                <c:pt idx="10">
                  <c:v>-67.033368410092805</c:v>
                </c:pt>
                <c:pt idx="11">
                  <c:v>-1.8926616147345199E-2</c:v>
                </c:pt>
                <c:pt idx="12">
                  <c:v>-7.4322969666319098E-4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FC6-4BBB-A6A8-83106509B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9811256"/>
        <c:axId val="239811648"/>
      </c:barChart>
      <c:catAx>
        <c:axId val="2398112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811648"/>
        <c:crosses val="autoZero"/>
        <c:auto val="1"/>
        <c:lblAlgn val="ctr"/>
        <c:lblOffset val="0"/>
        <c:tickLblSkip val="1"/>
        <c:noMultiLvlLbl val="0"/>
      </c:catAx>
      <c:valAx>
        <c:axId val="2398116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811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5BE2302-59F1-4686-BB8E-0DCAA13FAF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0EFACEE-7D7D-4D0A-8C0A-124538E96E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4587E-9AA0-43FC-8C28-D677716CC138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BE51A3C-9977-4767-A554-6634DA48C0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A22B8D-39A3-42A9-A4A7-81DAF19B29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B518E-02FE-4ECE-87D5-964205DDDF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584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FC98F-12E5-420B-9E15-4E2802C4797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D984D-4367-4C6E-AD93-F2A570C14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3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D984D-4367-4C6E-AD93-F2A570C141D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36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D984D-4367-4C6E-AD93-F2A570C141D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069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6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53BB40B-7087-4177-87DD-15881A65FD27}"/>
              </a:ext>
            </a:extLst>
          </p:cNvPr>
          <p:cNvSpPr/>
          <p:nvPr userDrawn="1"/>
        </p:nvSpPr>
        <p:spPr>
          <a:xfrm>
            <a:off x="0" y="0"/>
            <a:ext cx="12190413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B1802C-E43F-4BA5-A59C-A109DCA9C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88" y="3462693"/>
            <a:ext cx="5515847" cy="179510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67" name="Rectangle 666">
            <a:extLst>
              <a:ext uri="{FF2B5EF4-FFF2-40B4-BE49-F238E27FC236}">
                <a16:creationId xmlns:a16="http://schemas.microsoft.com/office/drawing/2014/main" xmlns="" id="{EBA9D255-923C-4F10-998A-691BCA14AFE5}"/>
              </a:ext>
            </a:extLst>
          </p:cNvPr>
          <p:cNvSpPr/>
          <p:nvPr userDrawn="1"/>
        </p:nvSpPr>
        <p:spPr>
          <a:xfrm>
            <a:off x="-4763" y="6858000"/>
            <a:ext cx="12195176" cy="64928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89D2B94A-F30A-44ED-8220-6977BCD0366C}"/>
              </a:ext>
            </a:extLst>
          </p:cNvPr>
          <p:cNvGrpSpPr/>
          <p:nvPr userDrawn="1"/>
        </p:nvGrpSpPr>
        <p:grpSpPr>
          <a:xfrm>
            <a:off x="5704463" y="0"/>
            <a:ext cx="6485950" cy="6864872"/>
            <a:chOff x="8119833" y="1938076"/>
            <a:chExt cx="2773515" cy="2935550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2968E0E1-66F6-45D5-9DD2-CC1D22AFA0DA}"/>
                </a:ext>
              </a:extLst>
            </p:cNvPr>
            <p:cNvGrpSpPr/>
            <p:nvPr userDrawn="1"/>
          </p:nvGrpSpPr>
          <p:grpSpPr>
            <a:xfrm>
              <a:off x="8119833" y="1938076"/>
              <a:ext cx="2773515" cy="2935550"/>
              <a:chOff x="5081588" y="2216150"/>
              <a:chExt cx="2092325" cy="2214563"/>
            </a:xfrm>
          </p:grpSpPr>
          <p:sp>
            <p:nvSpPr>
              <p:cNvPr id="12" name="Freeform 7">
                <a:extLst>
                  <a:ext uri="{FF2B5EF4-FFF2-40B4-BE49-F238E27FC236}">
                    <a16:creationId xmlns:a16="http://schemas.microsoft.com/office/drawing/2014/main" xmlns="" id="{A4F32485-4C70-473D-9323-1E88CA6DF32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6126163" y="2216150"/>
                <a:ext cx="1047750" cy="2214563"/>
              </a:xfrm>
              <a:custGeom>
                <a:avLst/>
                <a:gdLst>
                  <a:gd name="T0" fmla="*/ 0 w 660"/>
                  <a:gd name="T1" fmla="*/ 0 h 1395"/>
                  <a:gd name="T2" fmla="*/ 660 w 660"/>
                  <a:gd name="T3" fmla="*/ 697 h 1395"/>
                  <a:gd name="T4" fmla="*/ 0 w 660"/>
                  <a:gd name="T5" fmla="*/ 1395 h 1395"/>
                  <a:gd name="T6" fmla="*/ 0 w 660"/>
                  <a:gd name="T7" fmla="*/ 0 h 1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0" h="1395">
                    <a:moveTo>
                      <a:pt x="0" y="0"/>
                    </a:moveTo>
                    <a:lnTo>
                      <a:pt x="660" y="697"/>
                    </a:lnTo>
                    <a:lnTo>
                      <a:pt x="0" y="13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" name="Freeform 13">
                <a:extLst>
                  <a:ext uri="{FF2B5EF4-FFF2-40B4-BE49-F238E27FC236}">
                    <a16:creationId xmlns:a16="http://schemas.microsoft.com/office/drawing/2014/main" xmlns="" id="{5D2CA9E2-F217-4C0A-8D9C-1620B21798C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081588" y="3322638"/>
                <a:ext cx="1047750" cy="1108075"/>
              </a:xfrm>
              <a:custGeom>
                <a:avLst/>
                <a:gdLst>
                  <a:gd name="T0" fmla="*/ 0 w 660"/>
                  <a:gd name="T1" fmla="*/ 0 h 698"/>
                  <a:gd name="T2" fmla="*/ 660 w 660"/>
                  <a:gd name="T3" fmla="*/ 698 h 698"/>
                  <a:gd name="T4" fmla="*/ 660 w 660"/>
                  <a:gd name="T5" fmla="*/ 0 h 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60" h="698">
                    <a:moveTo>
                      <a:pt x="0" y="0"/>
                    </a:moveTo>
                    <a:lnTo>
                      <a:pt x="660" y="698"/>
                    </a:lnTo>
                    <a:lnTo>
                      <a:pt x="66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xmlns="" id="{4D580362-5260-4961-A5B8-FE35A07158E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8123073" y="1938076"/>
              <a:ext cx="1388862" cy="2935550"/>
            </a:xfrm>
            <a:custGeom>
              <a:avLst/>
              <a:gdLst>
                <a:gd name="T0" fmla="*/ 0 w 660"/>
                <a:gd name="T1" fmla="*/ 0 h 1395"/>
                <a:gd name="T2" fmla="*/ 660 w 660"/>
                <a:gd name="T3" fmla="*/ 697 h 1395"/>
                <a:gd name="T4" fmla="*/ 0 w 660"/>
                <a:gd name="T5" fmla="*/ 1395 h 1395"/>
                <a:gd name="T6" fmla="*/ 0 w 660"/>
                <a:gd name="T7" fmla="*/ 0 h 1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0" h="1395">
                  <a:moveTo>
                    <a:pt x="0" y="0"/>
                  </a:moveTo>
                  <a:lnTo>
                    <a:pt x="660" y="697"/>
                  </a:lnTo>
                  <a:lnTo>
                    <a:pt x="0" y="13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xmlns="" id="{2A543653-BE0C-4A4E-8D48-23585041D3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75290" y="2752456"/>
              <a:ext cx="1262602" cy="1334149"/>
            </a:xfrm>
            <a:custGeom>
              <a:avLst/>
              <a:gdLst>
                <a:gd name="T0" fmla="*/ 600 w 600"/>
                <a:gd name="T1" fmla="*/ 317 h 634"/>
                <a:gd name="T2" fmla="*/ 299 w 600"/>
                <a:gd name="T3" fmla="*/ 634 h 634"/>
                <a:gd name="T4" fmla="*/ 0 w 600"/>
                <a:gd name="T5" fmla="*/ 317 h 634"/>
                <a:gd name="T6" fmla="*/ 299 w 600"/>
                <a:gd name="T7" fmla="*/ 0 h 634"/>
                <a:gd name="T8" fmla="*/ 600 w 600"/>
                <a:gd name="T9" fmla="*/ 317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0" h="634">
                  <a:moveTo>
                    <a:pt x="600" y="317"/>
                  </a:moveTo>
                  <a:lnTo>
                    <a:pt x="299" y="634"/>
                  </a:lnTo>
                  <a:lnTo>
                    <a:pt x="0" y="317"/>
                  </a:lnTo>
                  <a:lnTo>
                    <a:pt x="299" y="0"/>
                  </a:lnTo>
                  <a:lnTo>
                    <a:pt x="600" y="317"/>
                  </a:lnTo>
                  <a:close/>
                </a:path>
              </a:pathLst>
            </a:custGeom>
            <a:solidFill>
              <a:srgbClr val="F5F5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C68458-71D0-4BA8-B619-42D1EE2DB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089" y="1130299"/>
            <a:ext cx="5515847" cy="2293546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grpSp>
        <p:nvGrpSpPr>
          <p:cNvPr id="44" name="Group 4">
            <a:extLst>
              <a:ext uri="{FF2B5EF4-FFF2-40B4-BE49-F238E27FC236}">
                <a16:creationId xmlns:a16="http://schemas.microsoft.com/office/drawing/2014/main" xmlns="" id="{B75C6E7A-53ED-46CD-A18A-345F355AE7C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7979787" y="3140819"/>
            <a:ext cx="1971890" cy="582744"/>
            <a:chOff x="2878" y="1848"/>
            <a:chExt cx="1922" cy="568"/>
          </a:xfrm>
          <a:solidFill>
            <a:schemeClr val="tx2"/>
          </a:solidFill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xmlns="" id="{9A1D6BE1-9DDB-4650-9509-E238934D93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2" y="1928"/>
              <a:ext cx="94" cy="125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xmlns="" id="{0DDA86CD-FB58-4F31-9109-4A04F128F1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66" y="1931"/>
              <a:ext cx="234" cy="11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xmlns="" id="{DA21122A-136C-4383-8B92-AE229E3B42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20" y="1931"/>
              <a:ext cx="124" cy="124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xmlns="" id="{407B7562-3A72-4319-AE49-CBB5E563C5A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5" y="1931"/>
              <a:ext cx="129" cy="120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xmlns="" id="{908AF4D0-3552-4FB9-A9DF-DAE2AAD126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14" y="1931"/>
              <a:ext cx="30" cy="11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xmlns="" id="{5F6BBF88-2091-4FB3-B28E-B612F955C1B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51" y="1931"/>
              <a:ext cx="131" cy="120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xmlns="" id="{98065EEE-804E-4737-9034-001B173145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90" y="1931"/>
              <a:ext cx="92" cy="11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xmlns="" id="{902F60DD-EAEF-4C3B-B17F-615EC04A6E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23" y="1931"/>
              <a:ext cx="30" cy="11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xmlns="" id="{11B937E5-7F8D-4B9B-A3DE-77BA632083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18" y="1931"/>
              <a:ext cx="82" cy="119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xmlns="" id="{5728DC37-4A13-4C30-9C83-C175EE12167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15" y="2079"/>
              <a:ext cx="188" cy="27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xmlns="" id="{70FF4507-2E9D-4A9D-B024-0D875F5C30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25" y="2086"/>
              <a:ext cx="244" cy="272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16">
              <a:extLst>
                <a:ext uri="{FF2B5EF4-FFF2-40B4-BE49-F238E27FC236}">
                  <a16:creationId xmlns:a16="http://schemas.microsoft.com/office/drawing/2014/main" xmlns="" id="{61859CC3-8182-4C46-A0DC-DA327289A5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73" y="2086"/>
              <a:ext cx="184" cy="264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xmlns="" id="{EA03449F-AC93-48D7-B20F-66C25C4833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44" y="2086"/>
              <a:ext cx="234" cy="264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xmlns="" id="{C879AAF0-10E9-4689-9881-D12AFAA43FF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95" y="1929"/>
              <a:ext cx="116" cy="121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19">
              <a:extLst>
                <a:ext uri="{FF2B5EF4-FFF2-40B4-BE49-F238E27FC236}">
                  <a16:creationId xmlns:a16="http://schemas.microsoft.com/office/drawing/2014/main" xmlns="" id="{0D69F104-7C09-4C34-B22A-71D5272EF5E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555" y="1928"/>
              <a:ext cx="147" cy="127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xmlns="" id="{8435BD58-F02C-456F-90BB-798447C0B42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00" y="2081"/>
              <a:ext cx="233" cy="270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xmlns="" id="{E138706E-8EA2-406F-8802-C17E4EA4631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136" y="2081"/>
              <a:ext cx="233" cy="269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Freeform 22">
              <a:extLst>
                <a:ext uri="{FF2B5EF4-FFF2-40B4-BE49-F238E27FC236}">
                  <a16:creationId xmlns:a16="http://schemas.microsoft.com/office/drawing/2014/main" xmlns="" id="{4BA2929A-D0F8-4B31-B481-DBA6894818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78" y="1848"/>
              <a:ext cx="435" cy="568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95D42E5E-C2E4-46C2-A63A-14AB9C05B03A}"/>
              </a:ext>
            </a:extLst>
          </p:cNvPr>
          <p:cNvGrpSpPr/>
          <p:nvPr userDrawn="1"/>
        </p:nvGrpSpPr>
        <p:grpSpPr>
          <a:xfrm>
            <a:off x="10911160" y="863659"/>
            <a:ext cx="596355" cy="5120371"/>
            <a:chOff x="5887776" y="627746"/>
            <a:chExt cx="596355" cy="5120371"/>
          </a:xfrm>
        </p:grpSpPr>
        <p:sp>
          <p:nvSpPr>
            <p:cNvPr id="32" name="Freeform 8">
              <a:extLst>
                <a:ext uri="{FF2B5EF4-FFF2-40B4-BE49-F238E27FC236}">
                  <a16:creationId xmlns:a16="http://schemas.microsoft.com/office/drawing/2014/main" xmlns="" id="{0BD0097B-42D1-404A-AE6D-FB83D5C61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7776" y="627746"/>
              <a:ext cx="596355" cy="631142"/>
            </a:xfrm>
            <a:custGeom>
              <a:avLst/>
              <a:gdLst>
                <a:gd name="T0" fmla="*/ 0 w 360"/>
                <a:gd name="T1" fmla="*/ 191 h 381"/>
                <a:gd name="T2" fmla="*/ 180 w 360"/>
                <a:gd name="T3" fmla="*/ 0 h 381"/>
                <a:gd name="T4" fmla="*/ 360 w 360"/>
                <a:gd name="T5" fmla="*/ 191 h 381"/>
                <a:gd name="T6" fmla="*/ 180 w 360"/>
                <a:gd name="T7" fmla="*/ 381 h 381"/>
                <a:gd name="T8" fmla="*/ 0 w 360"/>
                <a:gd name="T9" fmla="*/ 19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" h="381">
                  <a:moveTo>
                    <a:pt x="0" y="191"/>
                  </a:moveTo>
                  <a:lnTo>
                    <a:pt x="180" y="0"/>
                  </a:lnTo>
                  <a:lnTo>
                    <a:pt x="360" y="191"/>
                  </a:lnTo>
                  <a:lnTo>
                    <a:pt x="180" y="381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1D4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9">
              <a:extLst>
                <a:ext uri="{FF2B5EF4-FFF2-40B4-BE49-F238E27FC236}">
                  <a16:creationId xmlns:a16="http://schemas.microsoft.com/office/drawing/2014/main" xmlns="" id="{1F6F9BB3-216E-4D55-80FB-F01EF835E1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7776" y="5113661"/>
              <a:ext cx="596355" cy="634456"/>
            </a:xfrm>
            <a:custGeom>
              <a:avLst/>
              <a:gdLst>
                <a:gd name="T0" fmla="*/ 0 w 360"/>
                <a:gd name="T1" fmla="*/ 192 h 383"/>
                <a:gd name="T2" fmla="*/ 180 w 360"/>
                <a:gd name="T3" fmla="*/ 0 h 383"/>
                <a:gd name="T4" fmla="*/ 360 w 360"/>
                <a:gd name="T5" fmla="*/ 192 h 383"/>
                <a:gd name="T6" fmla="*/ 180 w 360"/>
                <a:gd name="T7" fmla="*/ 383 h 383"/>
                <a:gd name="T8" fmla="*/ 0 w 360"/>
                <a:gd name="T9" fmla="*/ 192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" h="383">
                  <a:moveTo>
                    <a:pt x="0" y="192"/>
                  </a:moveTo>
                  <a:lnTo>
                    <a:pt x="180" y="0"/>
                  </a:lnTo>
                  <a:lnTo>
                    <a:pt x="360" y="192"/>
                  </a:lnTo>
                  <a:lnTo>
                    <a:pt x="180" y="383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C7A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xmlns="" id="{401F6BF8-900A-4EA5-8522-0F2BC90BF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6622" y="1512339"/>
              <a:ext cx="208724" cy="210381"/>
            </a:xfrm>
            <a:prstGeom prst="ellipse">
              <a:avLst/>
            </a:prstGeom>
            <a:solidFill>
              <a:srgbClr val="C7A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Oval 11">
              <a:extLst>
                <a:ext uri="{FF2B5EF4-FFF2-40B4-BE49-F238E27FC236}">
                  <a16:creationId xmlns:a16="http://schemas.microsoft.com/office/drawing/2014/main" xmlns="" id="{752D5B0D-5BF9-445D-A31F-631DA3E0F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6622" y="4638234"/>
              <a:ext cx="208724" cy="210381"/>
            </a:xfrm>
            <a:prstGeom prst="ellipse">
              <a:avLst/>
            </a:prstGeom>
            <a:solidFill>
              <a:srgbClr val="F5F5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720031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1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>
            <a:extLst>
              <a:ext uri="{FF2B5EF4-FFF2-40B4-BE49-F238E27FC236}">
                <a16:creationId xmlns:a16="http://schemas.microsoft.com/office/drawing/2014/main" xmlns="" id="{F94931B9-4111-4783-9CC4-AE56EF2D1B2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121275" y="0"/>
            <a:ext cx="7089775" cy="6858000"/>
            <a:chOff x="3226" y="0"/>
            <a:chExt cx="4466" cy="4320"/>
          </a:xfrm>
        </p:grpSpPr>
        <p:sp>
          <p:nvSpPr>
            <p:cNvPr id="9" name="AutoShape 18">
              <a:extLst>
                <a:ext uri="{FF2B5EF4-FFF2-40B4-BE49-F238E27FC236}">
                  <a16:creationId xmlns:a16="http://schemas.microsoft.com/office/drawing/2014/main" xmlns="" id="{76D3E982-D7F3-4625-9DF0-2D919FE0D84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226" y="0"/>
              <a:ext cx="446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0">
              <a:extLst>
                <a:ext uri="{FF2B5EF4-FFF2-40B4-BE49-F238E27FC236}">
                  <a16:creationId xmlns:a16="http://schemas.microsoft.com/office/drawing/2014/main" xmlns="" id="{45BBA174-800B-49C1-9A79-234AE4408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1">
              <a:extLst>
                <a:ext uri="{FF2B5EF4-FFF2-40B4-BE49-F238E27FC236}">
                  <a16:creationId xmlns:a16="http://schemas.microsoft.com/office/drawing/2014/main" xmlns="" id="{ADE23DF6-251E-4A0A-B7B6-1B350AFC71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E3A5A6C-8D21-4FFA-A577-9C596B439D44}"/>
              </a:ext>
            </a:extLst>
          </p:cNvPr>
          <p:cNvSpPr/>
          <p:nvPr userDrawn="1"/>
        </p:nvSpPr>
        <p:spPr>
          <a:xfrm>
            <a:off x="6096000" y="-10190"/>
            <a:ext cx="6111876" cy="1494503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50" y="152400"/>
            <a:ext cx="4078291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633" y="2172929"/>
            <a:ext cx="3911028" cy="44247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xmlns="" id="{CA8D2D91-0599-4E5F-8DFF-BC8B0A9057E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2BF06F3B-4636-4A63-BFB7-97EE87DFE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BB75F998-3FFF-4225-9F49-C7F9C0EA40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8A97CDD8-0B77-4E6E-98BC-93ECA5858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4E14386A-1EC4-44AD-9B06-222441600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ACC7A2AC-96F3-471F-ACBC-02E3F05D4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1EFFCD58-DD2A-40E1-B4A2-299051850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8AC0AF28-48D4-4C4A-B1F6-7EE418BC81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7EDFA357-5310-46C9-9831-8482E038EE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9C8AE89A-7D2D-432E-998D-C159852786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B7F4D9EA-BA05-4D27-9EF1-989260A5BC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FCCAC49F-4010-40C7-9791-DBDA3BC31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B5B1F024-86CA-4A36-ABE9-30CDF6A946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F92ADF2E-9F7C-4A53-8A57-3A012EE90F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205C43EC-C1B6-41E9-9E75-48C8BC8C8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1061B5B9-4D67-497F-82C7-F9A5BA0254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1560E086-B136-422D-9AA5-8161EF81FD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1F20620D-5E0A-48FD-9A82-72E8A7697B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31A02084-A3C1-4CD9-A55E-984B32A866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836855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5CCB3349-6592-4E45-A2C3-747A0547D8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49862" y="1499266"/>
            <a:ext cx="6942138" cy="537368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0040939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56" y="1828800"/>
            <a:ext cx="4435200" cy="4434554"/>
          </a:xfrm>
          <a:prstGeom prst="ellipse">
            <a:avLst/>
          </a:prstGeom>
          <a:solidFill>
            <a:schemeClr val="accent4"/>
          </a:solidFill>
        </p:spPr>
        <p:txBody>
          <a:bodyPr anchor="ctr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3" name="Group 4">
            <a:extLst>
              <a:ext uri="{FF2B5EF4-FFF2-40B4-BE49-F238E27FC236}">
                <a16:creationId xmlns:a16="http://schemas.microsoft.com/office/drawing/2014/main" xmlns="" id="{BE30C8C7-C3E4-4F62-AE27-B1E445EA5FF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xmlns="" id="{A88BE043-1FBA-48A4-BD4D-092B2C5049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xmlns="" id="{2B44C4A6-2179-4CE1-880E-893D27DC73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xmlns="" id="{47FD0097-7C93-4341-B7DF-C3C371602B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xmlns="" id="{98CF8607-3EC5-4EB7-A541-A0377D8BD67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xmlns="" id="{76752CE6-07D9-460A-B361-A0AE931AFC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xmlns="" id="{A02BAD9F-A582-4FA5-931B-F20AB5B630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xmlns="" id="{961EFC21-AA3B-4575-BA03-D8ADE00912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xmlns="" id="{C3C1DA4A-308C-455B-96B0-584718CB0E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xmlns="" id="{097513AD-A098-4FDF-9617-4768B11F3E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xmlns="" id="{E50FF4CA-7D53-4DCB-8A6D-87F0AF7039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xmlns="" id="{5D571578-40D2-4CC4-A61F-4BBF368D83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xmlns="" id="{FBEE1390-403F-4D38-B92A-A0287B6E8D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xmlns="" id="{5267BF97-5FEC-4E19-9233-CBA97D7D7E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xmlns="" id="{2EC0BB8C-37D4-4658-9E45-5D42B835440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xmlns="" id="{27638F20-CBF8-48F4-A4E7-0CBB23FE54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xmlns="" id="{85CD9CEF-295B-4EE6-8B38-3E66172BD11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xmlns="" id="{41226223-1A8F-4CE7-BB16-D0416B9351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xmlns="" id="{A6083645-504F-4D06-8DB8-97A955327C4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840CCE4F-3F86-4F89-A7EF-8241541CED2E}"/>
              </a:ext>
            </a:extLst>
          </p:cNvPr>
          <p:cNvGrpSpPr/>
          <p:nvPr userDrawn="1"/>
        </p:nvGrpSpPr>
        <p:grpSpPr>
          <a:xfrm>
            <a:off x="4075863" y="1649783"/>
            <a:ext cx="1007932" cy="399016"/>
            <a:chOff x="4113213" y="5141913"/>
            <a:chExt cx="769938" cy="304800"/>
          </a:xfrm>
        </p:grpSpPr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97BBC693-F869-4A55-9859-226FDD2C10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00588" y="5141913"/>
              <a:ext cx="182563" cy="304800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E2D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38D35287-B605-48F3-9B7A-5D58C635549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6900" y="5141913"/>
              <a:ext cx="180975" cy="304800"/>
            </a:xfrm>
            <a:custGeom>
              <a:avLst/>
              <a:gdLst>
                <a:gd name="T0" fmla="*/ 0 w 114"/>
                <a:gd name="T1" fmla="*/ 192 h 192"/>
                <a:gd name="T2" fmla="*/ 114 w 114"/>
                <a:gd name="T3" fmla="*/ 96 h 192"/>
                <a:gd name="T4" fmla="*/ 0 w 114"/>
                <a:gd name="T5" fmla="*/ 0 h 192"/>
                <a:gd name="T6" fmla="*/ 0 w 114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192"/>
                  </a:moveTo>
                  <a:lnTo>
                    <a:pt x="114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C0A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02B10716-AB97-4DBB-BE07-F748341C4D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3213" y="5141913"/>
              <a:ext cx="180975" cy="304800"/>
            </a:xfrm>
            <a:custGeom>
              <a:avLst/>
              <a:gdLst>
                <a:gd name="T0" fmla="*/ 0 w 114"/>
                <a:gd name="T1" fmla="*/ 0 h 192"/>
                <a:gd name="T2" fmla="*/ 114 w 114"/>
                <a:gd name="T3" fmla="*/ 96 h 192"/>
                <a:gd name="T4" fmla="*/ 0 w 114"/>
                <a:gd name="T5" fmla="*/ 192 h 192"/>
                <a:gd name="T6" fmla="*/ 0 w 114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0"/>
                  </a:moveTo>
                  <a:lnTo>
                    <a:pt x="114" y="96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28DBE0E9-CE63-4863-867E-26267DBEC8A6}"/>
              </a:ext>
            </a:extLst>
          </p:cNvPr>
          <p:cNvGrpSpPr/>
          <p:nvPr userDrawn="1"/>
        </p:nvGrpSpPr>
        <p:grpSpPr>
          <a:xfrm flipH="1">
            <a:off x="218108" y="6183683"/>
            <a:ext cx="1007932" cy="399016"/>
            <a:chOff x="4113213" y="5141913"/>
            <a:chExt cx="769938" cy="304800"/>
          </a:xfrm>
        </p:grpSpPr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xmlns="" id="{302E2CB4-DB37-445D-8894-D4FA6CFEAA5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00588" y="5141913"/>
              <a:ext cx="182563" cy="304800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E2D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xmlns="" id="{82A81F55-A1FF-42E1-B942-58A2D019BC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6900" y="5141913"/>
              <a:ext cx="180975" cy="304800"/>
            </a:xfrm>
            <a:custGeom>
              <a:avLst/>
              <a:gdLst>
                <a:gd name="T0" fmla="*/ 0 w 114"/>
                <a:gd name="T1" fmla="*/ 192 h 192"/>
                <a:gd name="T2" fmla="*/ 114 w 114"/>
                <a:gd name="T3" fmla="*/ 96 h 192"/>
                <a:gd name="T4" fmla="*/ 0 w 114"/>
                <a:gd name="T5" fmla="*/ 0 h 192"/>
                <a:gd name="T6" fmla="*/ 0 w 114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192"/>
                  </a:moveTo>
                  <a:lnTo>
                    <a:pt x="114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C0A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19">
              <a:extLst>
                <a:ext uri="{FF2B5EF4-FFF2-40B4-BE49-F238E27FC236}">
                  <a16:creationId xmlns:a16="http://schemas.microsoft.com/office/drawing/2014/main" xmlns="" id="{073ECB2F-E41A-41A5-A6E3-63794C0B0F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3213" y="5141913"/>
              <a:ext cx="180975" cy="304800"/>
            </a:xfrm>
            <a:custGeom>
              <a:avLst/>
              <a:gdLst>
                <a:gd name="T0" fmla="*/ 0 w 114"/>
                <a:gd name="T1" fmla="*/ 0 h 192"/>
                <a:gd name="T2" fmla="*/ 114 w 114"/>
                <a:gd name="T3" fmla="*/ 96 h 192"/>
                <a:gd name="T4" fmla="*/ 0 w 114"/>
                <a:gd name="T5" fmla="*/ 192 h 192"/>
                <a:gd name="T6" fmla="*/ 0 w 114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0"/>
                  </a:moveTo>
                  <a:lnTo>
                    <a:pt x="114" y="96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556250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5CCB3349-6592-4E45-A2C3-747A0547D8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499266"/>
            <a:ext cx="12192000" cy="537368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0040939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3" name="Group 4">
            <a:extLst>
              <a:ext uri="{FF2B5EF4-FFF2-40B4-BE49-F238E27FC236}">
                <a16:creationId xmlns:a16="http://schemas.microsoft.com/office/drawing/2014/main" xmlns="" id="{BE30C8C7-C3E4-4F62-AE27-B1E445EA5FF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xmlns="" id="{A88BE043-1FBA-48A4-BD4D-092B2C5049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xmlns="" id="{2B44C4A6-2179-4CE1-880E-893D27DC73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xmlns="" id="{47FD0097-7C93-4341-B7DF-C3C371602B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xmlns="" id="{98CF8607-3EC5-4EB7-A541-A0377D8BD67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xmlns="" id="{76752CE6-07D9-460A-B361-A0AE931AFC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xmlns="" id="{A02BAD9F-A582-4FA5-931B-F20AB5B630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xmlns="" id="{961EFC21-AA3B-4575-BA03-D8ADE00912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xmlns="" id="{C3C1DA4A-308C-455B-96B0-584718CB0E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xmlns="" id="{097513AD-A098-4FDF-9617-4768B11F3E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xmlns="" id="{E50FF4CA-7D53-4DCB-8A6D-87F0AF7039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xmlns="" id="{5D571578-40D2-4CC4-A61F-4BBF368D83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xmlns="" id="{FBEE1390-403F-4D38-B92A-A0287B6E8D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xmlns="" id="{5267BF97-5FEC-4E19-9233-CBA97D7D7E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xmlns="" id="{2EC0BB8C-37D4-4658-9E45-5D42B835440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xmlns="" id="{27638F20-CBF8-48F4-A4E7-0CBB23FE54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xmlns="" id="{85CD9CEF-295B-4EE6-8B38-3E66172BD11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xmlns="" id="{41226223-1A8F-4CE7-BB16-D0416B9351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xmlns="" id="{A6083645-504F-4D06-8DB8-97A955327C4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2039396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79ED5F-F7C4-471B-B34F-8387A068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E57B67-42B1-478E-A5A4-F8341A79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2088" y="1628775"/>
            <a:ext cx="5759450" cy="49688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7BEEF6-0AD7-4F2C-8DB5-6F142159D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750" y="1628774"/>
            <a:ext cx="5653965" cy="49688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A1FD4FA-747F-4390-83EA-CAAA8958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772F170-D16C-4D0C-8062-C998625A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0996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751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3BFF91-2DA0-4DEA-BFAE-04FC983A4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1"/>
            <a:ext cx="11807824" cy="13319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7CD2660-E01E-463B-8A73-C83CA0C924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92088" y="1484313"/>
            <a:ext cx="5805487" cy="816435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6CD89F-BBC7-4A77-A04C-686A9A60B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4314" y="2300748"/>
            <a:ext cx="5783261" cy="429690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A80EBDB-35ED-4870-B392-8FB2EAA54EC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484313"/>
            <a:ext cx="5805486" cy="816435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85A7C0F-9E76-494C-B626-298C61B24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00748"/>
            <a:ext cx="5827714" cy="429690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51EC7FF-C796-4C80-B6C6-5D088902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17E77B7-263C-4877-AE6F-464066D29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6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1448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7968D64-10E9-4037-93D3-1DB1348526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8" name="Group 4">
            <a:extLst>
              <a:ext uri="{FF2B5EF4-FFF2-40B4-BE49-F238E27FC236}">
                <a16:creationId xmlns:a16="http://schemas.microsoft.com/office/drawing/2014/main" xmlns="" id="{2625C8D2-7ECF-440F-B28A-E2DB9799849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568825" y="2978150"/>
            <a:ext cx="3051174" cy="901700"/>
            <a:chOff x="2878" y="1848"/>
            <a:chExt cx="1922" cy="568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xmlns="" id="{A0D16DF2-6972-49EE-9CA6-D6CB1CAEC6E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2" y="1928"/>
              <a:ext cx="94" cy="125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xmlns="" id="{AE311CB7-1A37-4AAB-A599-138E85A763C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66" y="1931"/>
              <a:ext cx="234" cy="11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xmlns="" id="{33D116A3-ECB6-4237-A64E-7A1ED359F0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20" y="1931"/>
              <a:ext cx="124" cy="124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xmlns="" id="{6537F13B-BBD8-47BE-85F1-31200E5A3E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5" y="1931"/>
              <a:ext cx="129" cy="120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xmlns="" id="{A854303A-1762-42CB-9FF4-943FFCF8A8D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14" y="1931"/>
              <a:ext cx="30" cy="11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xmlns="" id="{F308F7DE-B97B-492B-B107-FD14EB9906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51" y="1931"/>
              <a:ext cx="131" cy="120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xmlns="" id="{33F664FB-8853-48C0-97E8-EBCF64DB7CE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90" y="1931"/>
              <a:ext cx="92" cy="11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xmlns="" id="{4F4043FC-1B2D-4874-9DA9-2B33ABEBAE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23" y="1931"/>
              <a:ext cx="30" cy="11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xmlns="" id="{822CC5F4-1C01-4325-A774-506B33C90E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18" y="1931"/>
              <a:ext cx="82" cy="119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xmlns="" id="{5356DB8B-2732-4A48-93BD-43F0B7D7D0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15" y="2079"/>
              <a:ext cx="188" cy="27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xmlns="" id="{7B9DD75B-9E6B-4CD3-B01A-EFE21C61DBF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25" y="2086"/>
              <a:ext cx="244" cy="272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xmlns="" id="{F6F330A0-4113-4DF3-9F8D-095C8C9B2B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73" y="2086"/>
              <a:ext cx="184" cy="264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xmlns="" id="{3DE42650-2150-49FE-8C70-FC71EDC776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44" y="2086"/>
              <a:ext cx="234" cy="264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xmlns="" id="{DC5A5F2F-2DE1-4A5D-A477-15B9CE8F4F8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95" y="1929"/>
              <a:ext cx="116" cy="121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xmlns="" id="{66F157E9-50F9-4736-9826-079A1783B01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555" y="1928"/>
              <a:ext cx="147" cy="127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xmlns="" id="{B73CEF95-D6E2-4FF1-8B30-BD980AEC60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00" y="2081"/>
              <a:ext cx="233" cy="270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xmlns="" id="{5804317F-6CC3-4D12-B989-84436E5AA63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136" y="2081"/>
              <a:ext cx="233" cy="269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xmlns="" id="{4EBDCDD0-A403-478E-BA2D-EE0E1901467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78" y="1848"/>
              <a:ext cx="435" cy="568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667" name="Rectangle 666">
            <a:extLst>
              <a:ext uri="{FF2B5EF4-FFF2-40B4-BE49-F238E27FC236}">
                <a16:creationId xmlns:a16="http://schemas.microsoft.com/office/drawing/2014/main" xmlns="" id="{EBA9D255-923C-4F10-998A-691BCA14AFE5}"/>
              </a:ext>
            </a:extLst>
          </p:cNvPr>
          <p:cNvSpPr/>
          <p:nvPr userDrawn="1"/>
        </p:nvSpPr>
        <p:spPr>
          <a:xfrm>
            <a:off x="-4763" y="6858000"/>
            <a:ext cx="12195176" cy="64928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3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19">
            <a:extLst>
              <a:ext uri="{FF2B5EF4-FFF2-40B4-BE49-F238E27FC236}">
                <a16:creationId xmlns:a16="http://schemas.microsoft.com/office/drawing/2014/main" xmlns="" id="{0AD74260-8678-4B97-99C1-9DCD09A4DE6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119688" y="0"/>
            <a:ext cx="7091363" cy="6858000"/>
            <a:chOff x="3225" y="0"/>
            <a:chExt cx="4467" cy="4320"/>
          </a:xfrm>
        </p:grpSpPr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xmlns="" id="{E1ABD657-6799-460C-952A-F234800C97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xmlns="" id="{D56A1D83-0A9C-4265-B200-83FAC248EE0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C68458-71D0-4BA8-B619-42D1EE2DB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8468" y="1914178"/>
            <a:ext cx="4010870" cy="2453034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B1802C-E43F-4BA5-A59C-A109DCA9C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8468" y="4371974"/>
            <a:ext cx="4010870" cy="166970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xmlns="" id="{43A5C1C0-981A-4D52-9E48-006077FE59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8702" y="175147"/>
            <a:ext cx="1521933" cy="450000"/>
          </a:xfrm>
          <a:prstGeom prst="rect">
            <a:avLst/>
          </a:prstGeom>
        </p:spPr>
      </p:pic>
      <p:sp>
        <p:nvSpPr>
          <p:cNvPr id="60" name="Footer Placeholder 4">
            <a:extLst>
              <a:ext uri="{FF2B5EF4-FFF2-40B4-BE49-F238E27FC236}">
                <a16:creationId xmlns:a16="http://schemas.microsoft.com/office/drawing/2014/main" xmlns="" id="{C2BDD30E-5F8B-4E49-8205-EA89CC329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2088" y="6597651"/>
            <a:ext cx="111617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Proxima Nova Lt" panose="02000506030000020004" pitchFamily="50" charset="0"/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1" name="Slide Number Placeholder 5">
            <a:extLst>
              <a:ext uri="{FF2B5EF4-FFF2-40B4-BE49-F238E27FC236}">
                <a16:creationId xmlns:a16="http://schemas.microsoft.com/office/drawing/2014/main" xmlns="" id="{D2C5AAEC-CAD7-4FF1-A480-282AEE476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597651"/>
            <a:ext cx="6461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Proxima Nova Lt" panose="02000506030000020004" pitchFamily="50" charset="0"/>
              </a:defRPr>
            </a:lvl1pPr>
          </a:lstStyle>
          <a:p>
            <a:fld id="{8B7390FE-2CFA-49B8-AE66-DBE4BCCAD6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56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1807825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8" y="1628776"/>
            <a:ext cx="11807824" cy="21148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xmlns="" id="{7460D74C-A6DA-4E0B-BA43-370227A1006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92088" y="3743662"/>
            <a:ext cx="11807824" cy="285398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1807825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43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19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219" y="1646903"/>
            <a:ext cx="6385693" cy="3190568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7FB43673-2F68-4C6F-BC97-84C4A505C0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6266" y="1646902"/>
            <a:ext cx="4953776" cy="4950748"/>
          </a:xfrm>
          <a:prstGeom prst="diamond">
            <a:avLst/>
          </a:prstGeo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9E04829-A3AC-4101-A31F-7FF164B962B4}"/>
              </a:ext>
            </a:extLst>
          </p:cNvPr>
          <p:cNvGrpSpPr/>
          <p:nvPr userDrawn="1"/>
        </p:nvGrpSpPr>
        <p:grpSpPr>
          <a:xfrm>
            <a:off x="192088" y="5722375"/>
            <a:ext cx="1228529" cy="486347"/>
            <a:chOff x="3350385" y="4690056"/>
            <a:chExt cx="674261" cy="266924"/>
          </a:xfrm>
        </p:grpSpPr>
        <p:sp>
          <p:nvSpPr>
            <p:cNvPr id="9" name="Freeform 23">
              <a:extLst>
                <a:ext uri="{FF2B5EF4-FFF2-40B4-BE49-F238E27FC236}">
                  <a16:creationId xmlns:a16="http://schemas.microsoft.com/office/drawing/2014/main" xmlns="" id="{A1C1C059-6DA6-473D-920C-D4333E795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4769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007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4">
              <a:extLst>
                <a:ext uri="{FF2B5EF4-FFF2-40B4-BE49-F238E27FC236}">
                  <a16:creationId xmlns:a16="http://schemas.microsoft.com/office/drawing/2014/main" xmlns="" id="{A1BD8EA8-38C3-4154-A5F8-E965EF895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576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8F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5">
              <a:extLst>
                <a:ext uri="{FF2B5EF4-FFF2-40B4-BE49-F238E27FC236}">
                  <a16:creationId xmlns:a16="http://schemas.microsoft.com/office/drawing/2014/main" xmlns="" id="{9F6A77FC-96F2-4D4B-83C2-0CBD60BF3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0385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1D4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4001248D-4EC2-4A38-A185-A6C90EB770F2}"/>
              </a:ext>
            </a:extLst>
          </p:cNvPr>
          <p:cNvGrpSpPr/>
          <p:nvPr userDrawn="1"/>
        </p:nvGrpSpPr>
        <p:grpSpPr>
          <a:xfrm flipH="1">
            <a:off x="4151513" y="2039541"/>
            <a:ext cx="1228529" cy="486347"/>
            <a:chOff x="3350385" y="4690056"/>
            <a:chExt cx="674261" cy="266924"/>
          </a:xfrm>
        </p:grpSpPr>
        <p:sp>
          <p:nvSpPr>
            <p:cNvPr id="13" name="Freeform 23">
              <a:extLst>
                <a:ext uri="{FF2B5EF4-FFF2-40B4-BE49-F238E27FC236}">
                  <a16:creationId xmlns:a16="http://schemas.microsoft.com/office/drawing/2014/main" xmlns="" id="{4C4AB55B-2BF2-46B8-ACA6-5AA2663711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4769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007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24">
              <a:extLst>
                <a:ext uri="{FF2B5EF4-FFF2-40B4-BE49-F238E27FC236}">
                  <a16:creationId xmlns:a16="http://schemas.microsoft.com/office/drawing/2014/main" xmlns="" id="{49AFA640-4551-4C2C-965C-C5C8AF37D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576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8F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25">
              <a:extLst>
                <a:ext uri="{FF2B5EF4-FFF2-40B4-BE49-F238E27FC236}">
                  <a16:creationId xmlns:a16="http://schemas.microsoft.com/office/drawing/2014/main" xmlns="" id="{651629F1-E25D-49AE-9866-7FC80A0EF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0385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1D4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E5E83F90-9673-4E90-8C1C-48C1AC05E8E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614219" y="4945626"/>
            <a:ext cx="6385693" cy="1052051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24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65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8" y="1646903"/>
            <a:ext cx="5759450" cy="49507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106530C6-4721-4223-9748-E80F7F63896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40464" y="1646903"/>
            <a:ext cx="5759450" cy="49507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90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0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>
            <a:extLst>
              <a:ext uri="{FF2B5EF4-FFF2-40B4-BE49-F238E27FC236}">
                <a16:creationId xmlns:a16="http://schemas.microsoft.com/office/drawing/2014/main" xmlns="" id="{F94931B9-4111-4783-9CC4-AE56EF2D1B2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121275" y="0"/>
            <a:ext cx="7089775" cy="6858000"/>
            <a:chOff x="3226" y="0"/>
            <a:chExt cx="4466" cy="4320"/>
          </a:xfrm>
        </p:grpSpPr>
        <p:sp>
          <p:nvSpPr>
            <p:cNvPr id="9" name="AutoShape 18">
              <a:extLst>
                <a:ext uri="{FF2B5EF4-FFF2-40B4-BE49-F238E27FC236}">
                  <a16:creationId xmlns:a16="http://schemas.microsoft.com/office/drawing/2014/main" xmlns="" id="{76D3E982-D7F3-4625-9DF0-2D919FE0D84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226" y="0"/>
              <a:ext cx="446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0">
              <a:extLst>
                <a:ext uri="{FF2B5EF4-FFF2-40B4-BE49-F238E27FC236}">
                  <a16:creationId xmlns:a16="http://schemas.microsoft.com/office/drawing/2014/main" xmlns="" id="{45BBA174-800B-49C1-9A79-234AE4408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1">
              <a:extLst>
                <a:ext uri="{FF2B5EF4-FFF2-40B4-BE49-F238E27FC236}">
                  <a16:creationId xmlns:a16="http://schemas.microsoft.com/office/drawing/2014/main" xmlns="" id="{ADE23DF6-251E-4A0A-B7B6-1B350AFC71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E3A5A6C-8D21-4FFA-A577-9C596B439D44}"/>
              </a:ext>
            </a:extLst>
          </p:cNvPr>
          <p:cNvSpPr/>
          <p:nvPr userDrawn="1"/>
        </p:nvSpPr>
        <p:spPr>
          <a:xfrm>
            <a:off x="6096000" y="-10190"/>
            <a:ext cx="6111876" cy="1494503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50" y="152400"/>
            <a:ext cx="4078291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633" y="2172929"/>
            <a:ext cx="3911028" cy="44247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xmlns="" id="{CA8D2D91-0599-4E5F-8DFF-BC8B0A9057E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2BF06F3B-4636-4A63-BFB7-97EE87DFE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BB75F998-3FFF-4225-9F49-C7F9C0EA40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8A97CDD8-0B77-4E6E-98BC-93ECA5858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4E14386A-1EC4-44AD-9B06-222441600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ACC7A2AC-96F3-471F-ACBC-02E3F05D4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1EFFCD58-DD2A-40E1-B4A2-299051850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8AC0AF28-48D4-4C4A-B1F6-7EE418BC81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7EDFA357-5310-46C9-9831-8482E038EE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9C8AE89A-7D2D-432E-998D-C159852786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B7F4D9EA-BA05-4D27-9EF1-989260A5BC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FCCAC49F-4010-40C7-9791-DBDA3BC31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B5B1F024-86CA-4A36-ABE9-30CDF6A946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F92ADF2E-9F7C-4A53-8A57-3A012EE90F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205C43EC-C1B6-41E9-9E75-48C8BC8C8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1061B5B9-4D67-497F-82C7-F9A5BA0254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1560E086-B136-422D-9AA5-8161EF81FD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1F20620D-5E0A-48FD-9A82-72E8A7697B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31A02084-A3C1-4CD9-A55E-984B32A866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4888920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728C82-1672-410C-9D2D-55AC57838ABD}"/>
              </a:ext>
            </a:extLst>
          </p:cNvPr>
          <p:cNvSpPr/>
          <p:nvPr userDrawn="1"/>
        </p:nvSpPr>
        <p:spPr>
          <a:xfrm>
            <a:off x="0" y="0"/>
            <a:ext cx="12192000" cy="1494503"/>
          </a:xfrm>
          <a:prstGeom prst="rect">
            <a:avLst/>
          </a:prstGeom>
          <a:solidFill>
            <a:srgbClr val="F4F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E821EDE-3679-4F2A-AE56-287EF74F2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0106029" cy="1342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CC3BB1-CA07-4BD6-92A1-BC3691123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8" y="1646903"/>
            <a:ext cx="11807824" cy="4950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D5B07F-A930-4851-9867-D044ADD9EE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2088" y="6597651"/>
            <a:ext cx="111617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438119-8A7D-4502-B2BD-DF30DF8C0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597651"/>
            <a:ext cx="6461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8B7390FE-2CFA-49B8-AE66-DBE4BCCAD6D5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48" name="Group 4">
            <a:extLst>
              <a:ext uri="{FF2B5EF4-FFF2-40B4-BE49-F238E27FC236}">
                <a16:creationId xmlns:a16="http://schemas.microsoft.com/office/drawing/2014/main" xmlns="" id="{4FBBD7EC-15CD-4047-AA51-394A37FC88A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3061" y="174625"/>
            <a:ext cx="1527006" cy="450849"/>
            <a:chOff x="4606" y="-364"/>
            <a:chExt cx="1558" cy="460"/>
          </a:xfrm>
          <a:solidFill>
            <a:schemeClr val="tx2"/>
          </a:solidFill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xmlns="" id="{233F7F97-872E-4837-9E38-19BD316C1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6" y="-300"/>
              <a:ext cx="76" cy="102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xmlns="" id="{4821E872-61FA-45D0-BB43-E455E33C1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1" y="-297"/>
              <a:ext cx="189" cy="96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7">
              <a:extLst>
                <a:ext uri="{FF2B5EF4-FFF2-40B4-BE49-F238E27FC236}">
                  <a16:creationId xmlns:a16="http://schemas.microsoft.com/office/drawing/2014/main" xmlns="" id="{FFBE571D-B106-4572-85FF-09354A739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5" y="-297"/>
              <a:ext cx="100" cy="10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8">
              <a:extLst>
                <a:ext uri="{FF2B5EF4-FFF2-40B4-BE49-F238E27FC236}">
                  <a16:creationId xmlns:a16="http://schemas.microsoft.com/office/drawing/2014/main" xmlns="" id="{0ED3FC7A-FA75-44C9-B537-C526E6D38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" y="-297"/>
              <a:ext cx="104" cy="97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9">
              <a:extLst>
                <a:ext uri="{FF2B5EF4-FFF2-40B4-BE49-F238E27FC236}">
                  <a16:creationId xmlns:a16="http://schemas.microsoft.com/office/drawing/2014/main" xmlns="" id="{AF6065D3-9FD6-4BF2-9BFD-5630C1D41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-297"/>
              <a:ext cx="24" cy="96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xmlns="" id="{17A11287-4BFB-439F-9A33-3022C270D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3" y="-297"/>
              <a:ext cx="106" cy="97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xmlns="" id="{539E04E0-FF3F-4A22-8452-081756F24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6" y="-297"/>
              <a:ext cx="74" cy="97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12">
              <a:extLst>
                <a:ext uri="{FF2B5EF4-FFF2-40B4-BE49-F238E27FC236}">
                  <a16:creationId xmlns:a16="http://schemas.microsoft.com/office/drawing/2014/main" xmlns="" id="{5AF6D39B-B098-4841-911C-7703FB883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6" y="-297"/>
              <a:ext cx="24" cy="96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13">
              <a:extLst>
                <a:ext uri="{FF2B5EF4-FFF2-40B4-BE49-F238E27FC236}">
                  <a16:creationId xmlns:a16="http://schemas.microsoft.com/office/drawing/2014/main" xmlns="" id="{4C43D159-59C8-48D3-822E-DBF84B16C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8" y="-297"/>
              <a:ext cx="66" cy="96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14">
              <a:extLst>
                <a:ext uri="{FF2B5EF4-FFF2-40B4-BE49-F238E27FC236}">
                  <a16:creationId xmlns:a16="http://schemas.microsoft.com/office/drawing/2014/main" xmlns="" id="{9C984F74-DE97-4DF8-894E-D801EB525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1" y="-177"/>
              <a:ext cx="152" cy="226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15">
              <a:extLst>
                <a:ext uri="{FF2B5EF4-FFF2-40B4-BE49-F238E27FC236}">
                  <a16:creationId xmlns:a16="http://schemas.microsoft.com/office/drawing/2014/main" xmlns="" id="{4E5B30CA-3661-4AF5-9135-7D017F163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2" y="-172"/>
              <a:ext cx="197" cy="221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16">
              <a:extLst>
                <a:ext uri="{FF2B5EF4-FFF2-40B4-BE49-F238E27FC236}">
                  <a16:creationId xmlns:a16="http://schemas.microsoft.com/office/drawing/2014/main" xmlns="" id="{36B1E9FC-03CD-4238-93FD-278306D30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8" y="-172"/>
              <a:ext cx="149" cy="215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17">
              <a:extLst>
                <a:ext uri="{FF2B5EF4-FFF2-40B4-BE49-F238E27FC236}">
                  <a16:creationId xmlns:a16="http://schemas.microsoft.com/office/drawing/2014/main" xmlns="" id="{BC999F9C-83AD-478E-9F4A-24C73D9F1D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6" y="-172"/>
              <a:ext cx="190" cy="215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Freeform 18">
              <a:extLst>
                <a:ext uri="{FF2B5EF4-FFF2-40B4-BE49-F238E27FC236}">
                  <a16:creationId xmlns:a16="http://schemas.microsoft.com/office/drawing/2014/main" xmlns="" id="{5AAE930E-B165-4028-B266-B3C89DD167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1" y="-298"/>
              <a:ext cx="95" cy="97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Freeform 19">
              <a:extLst>
                <a:ext uri="{FF2B5EF4-FFF2-40B4-BE49-F238E27FC236}">
                  <a16:creationId xmlns:a16="http://schemas.microsoft.com/office/drawing/2014/main" xmlns="" id="{AE45879E-EE01-46AD-B410-F881A7D3AF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65" y="-300"/>
              <a:ext cx="120" cy="104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Freeform 20">
              <a:extLst>
                <a:ext uri="{FF2B5EF4-FFF2-40B4-BE49-F238E27FC236}">
                  <a16:creationId xmlns:a16="http://schemas.microsoft.com/office/drawing/2014/main" xmlns="" id="{B995D210-94A9-49D3-B41D-29592F318F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34" y="-175"/>
              <a:ext cx="190" cy="218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Freeform 21">
              <a:extLst>
                <a:ext uri="{FF2B5EF4-FFF2-40B4-BE49-F238E27FC236}">
                  <a16:creationId xmlns:a16="http://schemas.microsoft.com/office/drawing/2014/main" xmlns="" id="{1B05997C-EC6B-421D-81EB-8EE6DB1766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5" y="-175"/>
              <a:ext cx="189" cy="218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Freeform 22">
              <a:extLst>
                <a:ext uri="{FF2B5EF4-FFF2-40B4-BE49-F238E27FC236}">
                  <a16:creationId xmlns:a16="http://schemas.microsoft.com/office/drawing/2014/main" xmlns="" id="{1A13F9CC-E7D5-44EC-B211-CCB70D7442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06" y="-364"/>
              <a:ext cx="352" cy="460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3670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667" r:id="rId2"/>
    <p:sldLayoutId id="2147483668" r:id="rId3"/>
    <p:sldLayoutId id="2147483650" r:id="rId4"/>
    <p:sldLayoutId id="2147483715" r:id="rId5"/>
    <p:sldLayoutId id="2147483677" r:id="rId6"/>
    <p:sldLayoutId id="2147483724" r:id="rId7"/>
    <p:sldLayoutId id="2147483714" r:id="rId8"/>
    <p:sldLayoutId id="2147483679" r:id="rId9"/>
    <p:sldLayoutId id="2147483716" r:id="rId10"/>
    <p:sldLayoutId id="2147483722" r:id="rId11"/>
    <p:sldLayoutId id="2147483723" r:id="rId12"/>
    <p:sldLayoutId id="2147483721" r:id="rId13"/>
    <p:sldLayoutId id="2147483653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Proxima Nova Lt" panose="02000506030000020004" pitchFamily="50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21" userDrawn="1">
          <p15:clr>
            <a:srgbClr val="F26B43"/>
          </p15:clr>
        </p15:guide>
        <p15:guide id="2" orient="horz" pos="96" userDrawn="1">
          <p15:clr>
            <a:srgbClr val="F26B43"/>
          </p15:clr>
        </p15:guide>
        <p15:guide id="3" pos="7559" userDrawn="1">
          <p15:clr>
            <a:srgbClr val="F26B43"/>
          </p15:clr>
        </p15:guide>
        <p15:guide id="4" orient="horz" pos="4156" userDrawn="1">
          <p15:clr>
            <a:srgbClr val="F26B43"/>
          </p15:clr>
        </p15:guide>
        <p15:guide id="5" orient="horz" pos="1026" userDrawn="1">
          <p15:clr>
            <a:srgbClr val="F26B43"/>
          </p15:clr>
        </p15:guide>
        <p15:guide id="6" orient="horz" pos="935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pos="3940" userDrawn="1">
          <p15:clr>
            <a:srgbClr val="F26B43"/>
          </p15:clr>
        </p15:guide>
        <p15:guide id="9" pos="3749" userDrawn="1">
          <p15:clr>
            <a:srgbClr val="F26B43"/>
          </p15:clr>
        </p15:guide>
        <p15:guide id="10" pos="7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5B29EAA8-7EE5-4427-80DD-EF66D87F1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Stepping Up final meeting</a:t>
            </a:r>
          </a:p>
          <a:p>
            <a:r>
              <a:rPr lang="en-GB" dirty="0" smtClean="0"/>
              <a:t>London</a:t>
            </a:r>
          </a:p>
          <a:p>
            <a:r>
              <a:rPr lang="en-GB" dirty="0" smtClean="0"/>
              <a:t>16</a:t>
            </a:r>
            <a:r>
              <a:rPr lang="en-GB" baseline="30000" dirty="0" smtClean="0"/>
              <a:t>th</a:t>
            </a:r>
            <a:r>
              <a:rPr lang="en-GB" dirty="0" smtClean="0"/>
              <a:t> Jan 2019</a:t>
            </a:r>
            <a:endParaRPr lang="en-GB" dirty="0"/>
          </a:p>
          <a:p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F0A99D17-8BA0-4DAA-AC24-3BC549CC78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white"/>
                </a:solidFill>
              </a:rPr>
              <a:t>Summary of Work at Surrey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37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B3E856F-1727-4C0D-85A8-56231BAA27E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45888" y="6597650"/>
            <a:ext cx="646112" cy="260350"/>
          </a:xfrm>
        </p:spPr>
        <p:txBody>
          <a:bodyPr/>
          <a:lstStyle/>
          <a:p>
            <a:fld id="{8B7390FE-2CFA-49B8-AE66-DBE4BCCAD6D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45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Learned: LCA of crickets for live food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Very few examples of businesses within UK.</a:t>
            </a:r>
          </a:p>
          <a:p>
            <a:endParaRPr lang="en-GB" dirty="0" smtClean="0"/>
          </a:p>
          <a:p>
            <a:r>
              <a:rPr lang="en-GB" dirty="0" smtClean="0"/>
              <a:t>Worked with large cricket rearing farm to assess environmental impact.</a:t>
            </a:r>
          </a:p>
          <a:p>
            <a:endParaRPr lang="en-GB" dirty="0" smtClean="0"/>
          </a:p>
          <a:p>
            <a:r>
              <a:rPr lang="en-GB" dirty="0" smtClean="0"/>
              <a:t>Crickets reared for live food</a:t>
            </a:r>
            <a:r>
              <a:rPr lang="en-GB" dirty="0"/>
              <a:t> </a:t>
            </a:r>
            <a:r>
              <a:rPr lang="en-GB" dirty="0" smtClean="0"/>
              <a:t>not human food.</a:t>
            </a:r>
          </a:p>
          <a:p>
            <a:endParaRPr lang="en-GB" dirty="0" smtClean="0"/>
          </a:p>
          <a:p>
            <a:r>
              <a:rPr lang="en-GB" dirty="0" smtClean="0"/>
              <a:t>Turns out that they cannot be used as a good proxy for rearing for human food…..</a:t>
            </a:r>
          </a:p>
          <a:p>
            <a:endParaRPr lang="en-GB" dirty="0"/>
          </a:p>
          <a:p>
            <a:r>
              <a:rPr lang="en-GB" dirty="0" smtClean="0"/>
              <a:t>Surprise to everyone involved.</a:t>
            </a:r>
          </a:p>
          <a:p>
            <a:endParaRPr lang="en-GB" dirty="0"/>
          </a:p>
          <a:p>
            <a:r>
              <a:rPr lang="en-GB" dirty="0" smtClean="0"/>
              <a:t>Nominal agreement to conduct a food LCA test, but delays at the company pushing things back.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80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6F85F138-A600-4DF9-94E1-C653FE77E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Environmental Impact - Aggregate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303067D8-12E7-40F7-8D15-AFD1873531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Impact vs important parts of life cycle.</a:t>
            </a:r>
          </a:p>
          <a:p>
            <a:endParaRPr lang="en-GB" dirty="0"/>
          </a:p>
          <a:p>
            <a:r>
              <a:rPr lang="en-GB" dirty="0" smtClean="0"/>
              <a:t>Aggregated impact across all impact factors.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Production of crickets worst – heating.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Feed production.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Avoided fertiliser is a bonus.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2CED5112-19BA-458D-88C3-966B2A95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149C17A3-62BE-4249-8EAE-6031F328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</p:nvPr>
        </p:nvGraphicFramePr>
        <p:xfrm>
          <a:off x="6172200" y="2300288"/>
          <a:ext cx="5827713" cy="4297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5287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6F85F138-A600-4DF9-94E1-C653FE77E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Environmental Impact – Climate Change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303067D8-12E7-40F7-8D15-AFD1873531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Contrast to aggregate results.</a:t>
            </a:r>
          </a:p>
          <a:p>
            <a:endParaRPr lang="en-GB" dirty="0"/>
          </a:p>
          <a:p>
            <a:r>
              <a:rPr lang="en-GB" dirty="0" smtClean="0"/>
              <a:t>Feed production reduced.</a:t>
            </a:r>
          </a:p>
          <a:p>
            <a:endParaRPr lang="en-GB" dirty="0"/>
          </a:p>
          <a:p>
            <a:r>
              <a:rPr lang="en-GB" dirty="0" smtClean="0"/>
              <a:t>Frass application increased.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2CED5112-19BA-458D-88C3-966B2A95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149C17A3-62BE-4249-8EAE-6031F328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73051726"/>
              </p:ext>
            </p:extLst>
          </p:nvPr>
        </p:nvGraphicFramePr>
        <p:xfrm>
          <a:off x="6172200" y="2300288"/>
          <a:ext cx="5827713" cy="4297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565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6F85F138-A600-4DF9-94E1-C653FE77E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Environmental Impact - %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303067D8-12E7-40F7-8D15-AFD1873531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Impact as a % of total vs impact factor.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2CED5112-19BA-458D-88C3-966B2A95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149C17A3-62BE-4249-8EAE-6031F328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</p:nvPr>
        </p:nvGraphicFramePr>
        <p:xfrm>
          <a:off x="6172200" y="2300288"/>
          <a:ext cx="5827713" cy="4297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844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6F85F138-A600-4DF9-94E1-C653FE77E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in Business Practice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6A81D466-6D4F-431A-843D-F0504C89E3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happens in improvements are made?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303067D8-12E7-40F7-8D15-AFD1873531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Scenarios: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C</a:t>
            </a:r>
            <a:r>
              <a:rPr lang="en-GB" dirty="0" smtClean="0"/>
              <a:t>rickets harvested at full weight.</a:t>
            </a:r>
            <a:endParaRPr lang="en-GB" dirty="0"/>
          </a:p>
          <a:p>
            <a:pPr marL="800100" lvl="1" indent="-342900">
              <a:buFont typeface="+mj-lt"/>
              <a:buAutoNum type="arabicPeriod"/>
            </a:pPr>
            <a:r>
              <a:rPr lang="en-GB" dirty="0" smtClean="0"/>
              <a:t>Feed conversion ratio of 1.47:1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 smtClean="0"/>
              <a:t>Both 1 &amp; 2.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 smtClean="0"/>
              <a:t>No heating applied.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 smtClean="0"/>
              <a:t>Frass to heat.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 smtClean="0"/>
              <a:t>Frass to heat &amp; electricity.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2CED5112-19BA-458D-88C3-966B2A95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149C17A3-62BE-4249-8EAE-6031F328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59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42461"/>
            <a:ext cx="10106029" cy="1342103"/>
          </a:xfrm>
        </p:spPr>
        <p:txBody>
          <a:bodyPr/>
          <a:lstStyle/>
          <a:p>
            <a:r>
              <a:rPr lang="en-GB" dirty="0" smtClean="0"/>
              <a:t>Aggregated Results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7</a:t>
            </a:fld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2038" y="2310938"/>
            <a:ext cx="7844122" cy="395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13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42461"/>
            <a:ext cx="10106029" cy="1342103"/>
          </a:xfrm>
        </p:spPr>
        <p:txBody>
          <a:bodyPr/>
          <a:lstStyle/>
          <a:p>
            <a:r>
              <a:rPr lang="en-GB" dirty="0" smtClean="0"/>
              <a:t>Significant Life Cycle Parts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8</a:t>
            </a:fld>
            <a:endParaRPr lang="en-GB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9913" y="1584314"/>
            <a:ext cx="9210502" cy="520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4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Planned: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Paper on LCA of crickets for live food. Undergoing re-draft. </a:t>
            </a:r>
            <a:r>
              <a:rPr lang="en-GB" i="1" dirty="0" smtClean="0"/>
              <a:t>Target: </a:t>
            </a:r>
            <a:r>
              <a:rPr lang="en-GB" i="1" dirty="0" err="1" smtClean="0"/>
              <a:t>Int</a:t>
            </a:r>
            <a:r>
              <a:rPr lang="en-GB" i="1" dirty="0" smtClean="0"/>
              <a:t> J LCA.</a:t>
            </a:r>
          </a:p>
          <a:p>
            <a:pPr lvl="1"/>
            <a:r>
              <a:rPr lang="en-GB" dirty="0" smtClean="0"/>
              <a:t>Paper on </a:t>
            </a:r>
            <a:r>
              <a:rPr lang="en-GB" dirty="0"/>
              <a:t>u</a:t>
            </a:r>
            <a:r>
              <a:rPr lang="en-GB" dirty="0" smtClean="0"/>
              <a:t>nintended consequences. </a:t>
            </a:r>
            <a:r>
              <a:rPr lang="en-GB" i="1" dirty="0" smtClean="0"/>
              <a:t>Target: Global Transitions.</a:t>
            </a:r>
          </a:p>
          <a:p>
            <a:pPr lvl="1"/>
            <a:r>
              <a:rPr lang="en-GB" dirty="0" smtClean="0"/>
              <a:t>Possible paper on LCA of crickets for food. </a:t>
            </a:r>
            <a:r>
              <a:rPr lang="en-GB" i="1" dirty="0" smtClean="0"/>
              <a:t>Target: </a:t>
            </a:r>
            <a:r>
              <a:rPr lang="en-GB" i="1" dirty="0" err="1" smtClean="0"/>
              <a:t>Int</a:t>
            </a:r>
            <a:r>
              <a:rPr lang="en-GB" i="1" dirty="0" smtClean="0"/>
              <a:t> J </a:t>
            </a:r>
            <a:r>
              <a:rPr lang="en-GB" i="1" dirty="0" err="1" smtClean="0"/>
              <a:t>lCA</a:t>
            </a:r>
            <a:r>
              <a:rPr lang="en-GB" i="1" dirty="0" smtClean="0"/>
              <a:t>.</a:t>
            </a:r>
            <a:endParaRPr lang="en-GB" i="1" dirty="0"/>
          </a:p>
          <a:p>
            <a:pPr lvl="1"/>
            <a:r>
              <a:rPr lang="en-GB" dirty="0" smtClean="0"/>
              <a:t>Paper and presentation at Sustainable Innovation, Epsom, 2019 on novel insect businesses.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Recent outputs: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Presentation: Stepping Up Innovation from Model to Policy, Water Science for Impact, </a:t>
            </a:r>
            <a:r>
              <a:rPr lang="en-GB" dirty="0" err="1" smtClean="0"/>
              <a:t>Wageningen</a:t>
            </a:r>
            <a:r>
              <a:rPr lang="en-GB" dirty="0" smtClean="0"/>
              <a:t>, 10/18.</a:t>
            </a:r>
          </a:p>
          <a:p>
            <a:pPr lvl="1"/>
            <a:r>
              <a:rPr lang="en-GB" dirty="0" smtClean="0"/>
              <a:t>Presentation: The Environmental Impact of Edible Insects, Doctoral College Conference, Surrey, 07/18.</a:t>
            </a:r>
          </a:p>
          <a:p>
            <a:pPr lvl="1"/>
            <a:r>
              <a:rPr lang="en-GB" dirty="0" smtClean="0"/>
              <a:t>Presentation: The problem of food waste and how we can make the most of it, Fest. Of Res., Surrey, 06/18.</a:t>
            </a:r>
          </a:p>
          <a:p>
            <a:pPr lvl="1"/>
            <a:r>
              <a:rPr lang="en-GB" dirty="0" smtClean="0"/>
              <a:t>Poster: The environmental impact of rearing insects for food within the UK, Gordon Conf., Switzerland, 05/18.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8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University of Surrey 2018">
      <a:dk1>
        <a:srgbClr val="000000"/>
      </a:dk1>
      <a:lt1>
        <a:srgbClr val="FFFFFF"/>
      </a:lt1>
      <a:dk2>
        <a:srgbClr val="003E7E"/>
      </a:dk2>
      <a:lt2>
        <a:srgbClr val="F4F4F2"/>
      </a:lt2>
      <a:accent1>
        <a:srgbClr val="006FA6"/>
      </a:accent1>
      <a:accent2>
        <a:srgbClr val="C2A204"/>
      </a:accent2>
      <a:accent3>
        <a:srgbClr val="F1CB00"/>
      </a:accent3>
      <a:accent4>
        <a:srgbClr val="0092A0"/>
      </a:accent4>
      <a:accent5>
        <a:srgbClr val="7EDDD3"/>
      </a:accent5>
      <a:accent6>
        <a:srgbClr val="FB7660"/>
      </a:accent6>
      <a:hlink>
        <a:srgbClr val="00674E"/>
      </a:hlink>
      <a:folHlink>
        <a:srgbClr val="BF0D3E"/>
      </a:folHlink>
    </a:clrScheme>
    <a:fontScheme name="University of Surrey 2018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2902</TotalTime>
  <Words>401</Words>
  <Application>Microsoft Office PowerPoint</Application>
  <PresentationFormat>Widescreen</PresentationFormat>
  <Paragraphs>85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Proxima Nova Lt</vt:lpstr>
      <vt:lpstr>Office Theme</vt:lpstr>
      <vt:lpstr>Summary of Work at Surrey</vt:lpstr>
      <vt:lpstr>Lessons Learned: LCA of crickets for live food</vt:lpstr>
      <vt:lpstr>Environmental Impact - Aggregate</vt:lpstr>
      <vt:lpstr>Environmental Impact – Climate Change</vt:lpstr>
      <vt:lpstr>Environmental Impact - %</vt:lpstr>
      <vt:lpstr>Changes in Business Practice</vt:lpstr>
      <vt:lpstr>Aggregated Results</vt:lpstr>
      <vt:lpstr>Significant Life Cycle Parts</vt:lpstr>
      <vt:lpstr>Outputs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nanci little</dc:creator>
  <cp:lastModifiedBy>Suckling JR Dr (Centre Env &amp; Sustain)</cp:lastModifiedBy>
  <cp:revision>291</cp:revision>
  <dcterms:created xsi:type="dcterms:W3CDTF">2018-01-03T11:24:46Z</dcterms:created>
  <dcterms:modified xsi:type="dcterms:W3CDTF">2019-01-28T10:05:22Z</dcterms:modified>
</cp:coreProperties>
</file>